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Montserrat SemiBold"/>
      <p:regular r:id="rId25"/>
      <p:bold r:id="rId26"/>
      <p:italic r:id="rId27"/>
      <p:boldItalic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Parker</a:t>
            </a:r>
            <a:endParaRPr/>
          </a:p>
        </p:txBody>
      </p:sp>
      <p:sp>
        <p:nvSpPr>
          <p:cNvPr id="44" name="Google Shape;4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74b0df5f9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74b0df5f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Hannah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74b0df5f9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74b0df5f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565bf53b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565bf53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Hannah</a:t>
            </a:r>
            <a:endParaRPr/>
          </a:p>
          <a:p>
            <a:pPr indent="0" lvl="0" marL="0" rtl="0" algn="l">
              <a:spcBef>
                <a:spcPts val="0"/>
              </a:spcBef>
              <a:spcAft>
                <a:spcPts val="0"/>
              </a:spcAft>
              <a:buClr>
                <a:schemeClr val="dk1"/>
              </a:buClr>
              <a:buSzPts val="1100"/>
              <a:buFont typeface="Arial"/>
              <a:buNone/>
            </a:pPr>
            <a:r>
              <a:rPr lang="en-US">
                <a:solidFill>
                  <a:schemeClr val="dk1"/>
                </a:solidFill>
              </a:rPr>
              <a:t>In tableau, we used latitude and longitude coordinates to create our US Map, which shows the average annual rate of stroke mortality per 100,000 people by county..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Our data from the CDC website was then used to create the circles on our map. The darker the circle, the higher the rate of mortality from a stroke.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There are 11 states in the south east that the CDC and other health officials call the “stroke belt”.  As you all can see, in our data the south east is darker and has more darker dots that other areas of the map. So our data confirms these states to be more likely to have a deadly stroke than other locations throughout the country.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565bf53b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565bf53b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Ariel</a:t>
            </a:r>
            <a:endParaRPr/>
          </a:p>
          <a:p>
            <a:pPr indent="0" lvl="0" marL="0" rtl="0" algn="l">
              <a:spcBef>
                <a:spcPts val="0"/>
              </a:spcBef>
              <a:spcAft>
                <a:spcPts val="0"/>
              </a:spcAft>
              <a:buNone/>
            </a:pPr>
            <a:r>
              <a:rPr lang="en-US"/>
              <a:t>Stroke mortality rates are also impacted by Gender and Race. In this tableau graph created from the CDC data, we see that there is not a huge difference between men and women, our overall is the </a:t>
            </a:r>
            <a:r>
              <a:rPr lang="en-US"/>
              <a:t>combination</a:t>
            </a:r>
            <a:r>
              <a:rPr lang="en-US"/>
              <a:t> of the two, and as you can see it is very similar to both. There is however a huge </a:t>
            </a:r>
            <a:r>
              <a:rPr lang="en-US"/>
              <a:t>discrepancy</a:t>
            </a:r>
            <a:r>
              <a:rPr lang="en-US"/>
              <a:t> when looking by race. Black individuals are much more likely to have a stroke than any other race. Black Males specifically have a much larger chance than any other gender race combination. On the other hand, hispanic individuals are the least likely to die from a stroke, specifically, hispanic females are the least likely gender race combination to have a deadly stroke.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565bf53b0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565bf53b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Parker</a:t>
            </a:r>
            <a:endParaRPr/>
          </a:p>
          <a:p>
            <a:pPr indent="0" lvl="0" marL="0" rtl="0" algn="l">
              <a:spcBef>
                <a:spcPts val="0"/>
              </a:spcBef>
              <a:spcAft>
                <a:spcPts val="0"/>
              </a:spcAft>
              <a:buNone/>
            </a:pPr>
            <a:r>
              <a:rPr lang="en-US"/>
              <a:t>There are many health factors that may cause someone to have a stroke. </a:t>
            </a:r>
            <a:endParaRPr/>
          </a:p>
          <a:p>
            <a:pPr indent="0" lvl="0" marL="0" rtl="0" algn="l">
              <a:spcBef>
                <a:spcPts val="0"/>
              </a:spcBef>
              <a:spcAft>
                <a:spcPts val="0"/>
              </a:spcAft>
              <a:buNone/>
            </a:pPr>
            <a:r>
              <a:rPr lang="en-US"/>
              <a:t>As our kaggle data set shows us Heart Disease, Hypertension, and Average Glucose levels are just a few of the health factors we identified as being Stroke inducing. </a:t>
            </a:r>
            <a:endParaRPr/>
          </a:p>
          <a:p>
            <a:pPr indent="0" lvl="0" marL="0" rtl="0" algn="l">
              <a:spcBef>
                <a:spcPts val="0"/>
              </a:spcBef>
              <a:spcAft>
                <a:spcPts val="0"/>
              </a:spcAft>
              <a:buNone/>
            </a:pPr>
            <a:r>
              <a:rPr lang="en-US"/>
              <a:t>You can see here that many adults in our study had hypertension, however, only half of those individuals resulted in have a stroke. </a:t>
            </a:r>
            <a:endParaRPr/>
          </a:p>
          <a:p>
            <a:pPr indent="0" lvl="0" marL="0" rtl="0" algn="l">
              <a:spcBef>
                <a:spcPts val="0"/>
              </a:spcBef>
              <a:spcAft>
                <a:spcPts val="0"/>
              </a:spcAft>
              <a:buNone/>
            </a:pPr>
            <a:r>
              <a:rPr lang="en-US"/>
              <a:t>Heart Disease on the other hand, is almost equal to the amount of strokes--this is why our machine learning shows us that heart disease is the number one contributing factor in the </a:t>
            </a:r>
            <a:r>
              <a:rPr lang="en-US"/>
              <a:t>probability of having a stroke</a:t>
            </a:r>
            <a:r>
              <a:rPr lang="en-US"/>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41517ce8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41517ce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a:t>
            </a:r>
            <a:endParaRPr/>
          </a:p>
          <a:p>
            <a:pPr indent="0" lvl="0" marL="0" rtl="0" algn="l">
              <a:spcBef>
                <a:spcPts val="0"/>
              </a:spcBef>
              <a:spcAft>
                <a:spcPts val="0"/>
              </a:spcAft>
              <a:buNone/>
            </a:pPr>
            <a:r>
              <a:rPr lang="en-US"/>
              <a:t>Finally, society also has a great impact on our lives. Any stress in our lives contribute to the </a:t>
            </a:r>
            <a:r>
              <a:rPr lang="en-US"/>
              <a:t>probability</a:t>
            </a:r>
            <a:r>
              <a:rPr lang="en-US"/>
              <a:t> of having a stroke and our kaggle data set was used to find that one of the highest contributing factors is if a patient has ever been married, it is more likely to cause a stroke if you have been married in the bar graph, the bars labelled Yes or No are </a:t>
            </a:r>
            <a:r>
              <a:rPr lang="en-US"/>
              <a:t>depictions</a:t>
            </a:r>
            <a:r>
              <a:rPr lang="en-US"/>
              <a:t> of marriage status. </a:t>
            </a:r>
            <a:endParaRPr/>
          </a:p>
          <a:p>
            <a:pPr indent="0" lvl="0" marL="0" rtl="0" algn="l">
              <a:spcBef>
                <a:spcPts val="0"/>
              </a:spcBef>
              <a:spcAft>
                <a:spcPts val="0"/>
              </a:spcAft>
              <a:buNone/>
            </a:pPr>
            <a:r>
              <a:rPr lang="en-US"/>
              <a:t>The type of city you live in also contributes, here we have it broken down into Rural or Urban, in our data set, there are more strokes in an urban location than rural. </a:t>
            </a:r>
            <a:endParaRPr/>
          </a:p>
          <a:p>
            <a:pPr indent="0" lvl="0" marL="0" rtl="0" algn="l">
              <a:spcBef>
                <a:spcPts val="0"/>
              </a:spcBef>
              <a:spcAft>
                <a:spcPts val="0"/>
              </a:spcAft>
              <a:buNone/>
            </a:pPr>
            <a:r>
              <a:rPr lang="en-US"/>
              <a:t>And our final contributor is Smoking status, which shockingly, this is the lowest impact issue we had in our data set; the </a:t>
            </a:r>
            <a:r>
              <a:rPr lang="en-US"/>
              <a:t>likelihood of a stroke was spread out amongst all responses to smoking and these status’ are broken down by color in each bar of the graph</a:t>
            </a:r>
            <a:r>
              <a:rPr lang="en-US"/>
              <a:t>.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565bf52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Heroku Deployment</a:t>
            </a:r>
            <a:endParaRPr/>
          </a:p>
          <a:p>
            <a:pPr indent="0" lvl="0" marL="0" rtl="0" algn="l">
              <a:spcBef>
                <a:spcPts val="0"/>
              </a:spcBef>
              <a:spcAft>
                <a:spcPts val="0"/>
              </a:spcAft>
              <a:buNone/>
            </a:pPr>
            <a:r>
              <a:rPr lang="en-US"/>
              <a:t>Pip installs</a:t>
            </a:r>
            <a:endParaRPr/>
          </a:p>
          <a:p>
            <a:pPr indent="0" lvl="0" marL="0" rtl="0" algn="l">
              <a:spcBef>
                <a:spcPts val="0"/>
              </a:spcBef>
              <a:spcAft>
                <a:spcPts val="0"/>
              </a:spcAft>
              <a:buNone/>
            </a:pPr>
            <a:r>
              <a:rPr lang="en-US"/>
              <a:t>Linked to Github</a:t>
            </a:r>
            <a:endParaRPr/>
          </a:p>
          <a:p>
            <a:pPr indent="0" lvl="0" marL="0" rtl="0" algn="l">
              <a:spcBef>
                <a:spcPts val="0"/>
              </a:spcBef>
              <a:spcAft>
                <a:spcPts val="0"/>
              </a:spcAft>
              <a:buNone/>
            </a:pPr>
            <a:r>
              <a:t/>
            </a:r>
            <a:endParaRPr/>
          </a:p>
        </p:txBody>
      </p:sp>
      <p:sp>
        <p:nvSpPr>
          <p:cNvPr id="200" name="Google Shape;200;gc565bf5272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3435fd61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Ariel</a:t>
            </a:r>
            <a:endParaRPr/>
          </a:p>
          <a:p>
            <a:pPr indent="0" lvl="0" marL="0" rtl="0" algn="l">
              <a:spcBef>
                <a:spcPts val="0"/>
              </a:spcBef>
              <a:spcAft>
                <a:spcPts val="0"/>
              </a:spcAft>
              <a:buNone/>
            </a:pPr>
            <a:r>
              <a:rPr lang="en-US"/>
              <a:t>Mobile friendly</a:t>
            </a:r>
            <a:endParaRPr/>
          </a:p>
        </p:txBody>
      </p:sp>
      <p:sp>
        <p:nvSpPr>
          <p:cNvPr id="215" name="Google Shape;215;gc3435fd61a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Parker</a:t>
            </a:r>
            <a:endParaRPr/>
          </a:p>
        </p:txBody>
      </p:sp>
      <p:sp>
        <p:nvSpPr>
          <p:cNvPr id="55" name="Google Shape;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3435fd61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p:txBody>
      </p:sp>
      <p:sp>
        <p:nvSpPr>
          <p:cNvPr id="65" name="Google Shape;65;gc3435fd61a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565bf52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p:txBody>
      </p:sp>
      <p:sp>
        <p:nvSpPr>
          <p:cNvPr id="74" name="Google Shape;74;gc565bf527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brandon</a:t>
            </a:r>
            <a:endParaRPr/>
          </a:p>
        </p:txBody>
      </p:sp>
      <p:sp>
        <p:nvSpPr>
          <p:cNvPr id="81" name="Google Shape;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74b0df5f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74b0df5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parker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74b0df5f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74b0df5f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74b0df5f9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c74b0df5f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Ariel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74b0df5f9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74b0df5f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Michelle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 name="Shape 6"/>
        <p:cNvGrpSpPr/>
        <p:nvPr/>
      </p:nvGrpSpPr>
      <p:grpSpPr>
        <a:xfrm>
          <a:off x="0" y="0"/>
          <a:ext cx="0" cy="0"/>
          <a:chOff x="0" y="0"/>
          <a:chExt cx="0" cy="0"/>
        </a:xfrm>
      </p:grpSpPr>
      <p:sp>
        <p:nvSpPr>
          <p:cNvPr id="7" name="Google Shape;7;p2"/>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29" name="Shape 29"/>
        <p:cNvGrpSpPr/>
        <p:nvPr/>
      </p:nvGrpSpPr>
      <p:grpSpPr>
        <a:xfrm>
          <a:off x="0" y="0"/>
          <a:ext cx="0" cy="0"/>
          <a:chOff x="0" y="0"/>
          <a:chExt cx="0" cy="0"/>
        </a:xfrm>
      </p:grpSpPr>
      <p:sp>
        <p:nvSpPr>
          <p:cNvPr id="30" name="Google Shape;30;p11"/>
          <p:cNvSpPr/>
          <p:nvPr>
            <p:ph idx="2" type="pic"/>
          </p:nvPr>
        </p:nvSpPr>
        <p:spPr>
          <a:xfrm>
            <a:off x="5671624" y="0"/>
            <a:ext cx="6513403"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Vertical Title and Text">
  <p:cSld name="3_Vertical Title and Text">
    <p:spTree>
      <p:nvGrpSpPr>
        <p:cNvPr id="31" name="Shape 31"/>
        <p:cNvGrpSpPr/>
        <p:nvPr/>
      </p:nvGrpSpPr>
      <p:grpSpPr>
        <a:xfrm>
          <a:off x="0" y="0"/>
          <a:ext cx="0" cy="0"/>
          <a:chOff x="0" y="0"/>
          <a:chExt cx="0" cy="0"/>
        </a:xfrm>
      </p:grpSpPr>
      <p:sp>
        <p:nvSpPr>
          <p:cNvPr id="32" name="Google Shape;32;p12"/>
          <p:cNvSpPr/>
          <p:nvPr>
            <p:ph idx="2" type="pic"/>
          </p:nvPr>
        </p:nvSpPr>
        <p:spPr>
          <a:xfrm>
            <a:off x="6108095" y="768845"/>
            <a:ext cx="5491142" cy="534167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B0F0"/>
              </a:buClr>
              <a:buSzPts val="1500"/>
              <a:buFont typeface="Arial"/>
              <a:buChar char="•"/>
              <a:defRPr b="0" i="0" sz="1500" u="none" cap="none" strike="noStrike">
                <a:solidFill>
                  <a:srgbClr val="00B0F0"/>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38" name="Shape 3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Vertical Title and Text">
  <p:cSld name="2_Vertical Title and Text">
    <p:spTree>
      <p:nvGrpSpPr>
        <p:cNvPr id="39" name="Shape 3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Vertical Title and Text">
  <p:cSld name="4_Vertical Title and Text">
    <p:spTree>
      <p:nvGrpSpPr>
        <p:cNvPr id="40" name="Shape 4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Vertical Title and Text">
  <p:cSld name="5_Vertical Title and Text">
    <p:spTree>
      <p:nvGrpSpPr>
        <p:cNvPr id="41" name="Shape 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 name="Shape 8"/>
        <p:cNvGrpSpPr/>
        <p:nvPr/>
      </p:nvGrpSpPr>
      <p:grpSpPr>
        <a:xfrm>
          <a:off x="0" y="0"/>
          <a:ext cx="0" cy="0"/>
          <a:chOff x="0" y="0"/>
          <a:chExt cx="0" cy="0"/>
        </a:xfrm>
      </p:grpSpPr>
      <p:sp>
        <p:nvSpPr>
          <p:cNvPr id="9" name="Google Shape;9;p3"/>
          <p:cNvSpPr/>
          <p:nvPr>
            <p:ph idx="2" type="pic"/>
          </p:nvPr>
        </p:nvSpPr>
        <p:spPr>
          <a:xfrm>
            <a:off x="970452" y="1418089"/>
            <a:ext cx="4267200" cy="431505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 name="Google Shape;10;p3"/>
          <p:cNvSpPr/>
          <p:nvPr>
            <p:ph idx="3" type="pic"/>
          </p:nvPr>
        </p:nvSpPr>
        <p:spPr>
          <a:xfrm>
            <a:off x="0" y="0"/>
            <a:ext cx="12192000" cy="3441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5" name="Shape 15"/>
        <p:cNvGrpSpPr/>
        <p:nvPr/>
      </p:nvGrpSpPr>
      <p:grpSpPr>
        <a:xfrm>
          <a:off x="0" y="0"/>
          <a:ext cx="0" cy="0"/>
          <a:chOff x="0" y="0"/>
          <a:chExt cx="0" cy="0"/>
        </a:xfrm>
      </p:grpSpPr>
      <p:sp>
        <p:nvSpPr>
          <p:cNvPr id="16" name="Google Shape;16;p5"/>
          <p:cNvSpPr/>
          <p:nvPr>
            <p:ph idx="2" type="pic"/>
          </p:nvPr>
        </p:nvSpPr>
        <p:spPr>
          <a:xfrm>
            <a:off x="0" y="0"/>
            <a:ext cx="12282487" cy="349567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B0F0"/>
              </a:buClr>
              <a:buSzPts val="1500"/>
              <a:buFont typeface="Arial"/>
              <a:buChar char="•"/>
              <a:defRPr b="0" i="0" sz="1500" u="none" cap="none" strike="noStrike">
                <a:solidFill>
                  <a:srgbClr val="00B0F0"/>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7" name="Shape 17"/>
        <p:cNvGrpSpPr/>
        <p:nvPr/>
      </p:nvGrpSpPr>
      <p:grpSpPr>
        <a:xfrm>
          <a:off x="0" y="0"/>
          <a:ext cx="0" cy="0"/>
          <a:chOff x="0" y="0"/>
          <a:chExt cx="0" cy="0"/>
        </a:xfrm>
      </p:grpSpPr>
      <p:sp>
        <p:nvSpPr>
          <p:cNvPr id="18" name="Google Shape;18;p6"/>
          <p:cNvSpPr/>
          <p:nvPr>
            <p:ph idx="2" type="pic"/>
          </p:nvPr>
        </p:nvSpPr>
        <p:spPr>
          <a:xfrm>
            <a:off x="0" y="1"/>
            <a:ext cx="7252793"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9" name="Shape 19"/>
        <p:cNvGrpSpPr/>
        <p:nvPr/>
      </p:nvGrpSpPr>
      <p:grpSpPr>
        <a:xfrm>
          <a:off x="0" y="0"/>
          <a:ext cx="0" cy="0"/>
          <a:chOff x="0" y="0"/>
          <a:chExt cx="0" cy="0"/>
        </a:xfrm>
      </p:grpSpPr>
      <p:sp>
        <p:nvSpPr>
          <p:cNvPr id="20" name="Google Shape;20;p7"/>
          <p:cNvSpPr/>
          <p:nvPr>
            <p:ph idx="2" type="pic"/>
          </p:nvPr>
        </p:nvSpPr>
        <p:spPr>
          <a:xfrm>
            <a:off x="8450248" y="0"/>
            <a:ext cx="3741752" cy="685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 name="Shape 21"/>
        <p:cNvGrpSpPr/>
        <p:nvPr/>
      </p:nvGrpSpPr>
      <p:grpSpPr>
        <a:xfrm>
          <a:off x="0" y="0"/>
          <a:ext cx="0" cy="0"/>
          <a:chOff x="0" y="0"/>
          <a:chExt cx="0" cy="0"/>
        </a:xfrm>
      </p:grpSpPr>
      <p:sp>
        <p:nvSpPr>
          <p:cNvPr id="22" name="Google Shape;22;p8"/>
          <p:cNvSpPr/>
          <p:nvPr>
            <p:ph idx="2" type="pic"/>
          </p:nvPr>
        </p:nvSpPr>
        <p:spPr>
          <a:xfrm>
            <a:off x="1143000" y="500906"/>
            <a:ext cx="2817034" cy="2817035"/>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 name="Google Shape;23;p8"/>
          <p:cNvSpPr/>
          <p:nvPr>
            <p:ph idx="3" type="pic"/>
          </p:nvPr>
        </p:nvSpPr>
        <p:spPr>
          <a:xfrm>
            <a:off x="1147523" y="3540059"/>
            <a:ext cx="2817036" cy="281703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8"/>
          <p:cNvSpPr/>
          <p:nvPr>
            <p:ph idx="4" type="pic"/>
          </p:nvPr>
        </p:nvSpPr>
        <p:spPr>
          <a:xfrm>
            <a:off x="2664839" y="2022743"/>
            <a:ext cx="2817039" cy="2817037"/>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5" name="Shape 25"/>
        <p:cNvGrpSpPr/>
        <p:nvPr/>
      </p:nvGrpSpPr>
      <p:grpSpPr>
        <a:xfrm>
          <a:off x="0" y="0"/>
          <a:ext cx="0" cy="0"/>
          <a:chOff x="0" y="0"/>
          <a:chExt cx="0" cy="0"/>
        </a:xfrm>
      </p:grpSpPr>
      <p:sp>
        <p:nvSpPr>
          <p:cNvPr id="26" name="Google Shape;26;p9"/>
          <p:cNvSpPr/>
          <p:nvPr>
            <p:ph idx="2" type="pic"/>
          </p:nvPr>
        </p:nvSpPr>
        <p:spPr>
          <a:xfrm>
            <a:off x="4413134" y="-72572"/>
            <a:ext cx="7778866" cy="701066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00B0F0"/>
              </a:buClr>
              <a:buSzPts val="1500"/>
              <a:buFont typeface="Arial"/>
              <a:buChar char="•"/>
              <a:defRPr b="0" i="0" sz="1500" u="none" cap="none" strike="noStrike">
                <a:solidFill>
                  <a:srgbClr val="00B0F0"/>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27" name="Shape 27"/>
        <p:cNvGrpSpPr/>
        <p:nvPr/>
      </p:nvGrpSpPr>
      <p:grpSpPr>
        <a:xfrm>
          <a:off x="0" y="0"/>
          <a:ext cx="0" cy="0"/>
          <a:chOff x="0" y="0"/>
          <a:chExt cx="0" cy="0"/>
        </a:xfrm>
      </p:grpSpPr>
      <p:sp>
        <p:nvSpPr>
          <p:cNvPr id="28" name="Google Shape;28;p10"/>
          <p:cNvSpPr/>
          <p:nvPr>
            <p:ph idx="2" type="pic"/>
          </p:nvPr>
        </p:nvSpPr>
        <p:spPr>
          <a:xfrm>
            <a:off x="0" y="-1"/>
            <a:ext cx="12192000" cy="4856205"/>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guide id="3" pos="384">
          <p15:clr>
            <a:srgbClr val="F26B43"/>
          </p15:clr>
        </p15:guide>
        <p15:guide id="4" pos="7296">
          <p15:clr>
            <a:srgbClr val="F26B43"/>
          </p15:clr>
        </p15:guide>
        <p15:guide id="5" orient="horz" pos="3984">
          <p15:clr>
            <a:srgbClr val="F26B43"/>
          </p15:clr>
        </p15:guide>
        <p15:guide id="6" orient="horz" pos="3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hyperlink" Target="https://googleslidestheme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ninds.nih.gov/Disorders/Patient-Caregiver-Education/Preventing-Stroke" TargetMode="External"/><Relationship Id="rId4" Type="http://schemas.openxmlformats.org/officeDocument/2006/relationships/image" Target="../media/image27.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hyperlink" Target="https://stroke-prediction-calculator.herokuapp.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pic>
        <p:nvPicPr>
          <p:cNvPr id="46" name="Google Shape;46;p18"/>
          <p:cNvPicPr preferRelativeResize="0"/>
          <p:nvPr>
            <p:ph idx="2" type="pic"/>
          </p:nvPr>
        </p:nvPicPr>
        <p:blipFill rotWithShape="1">
          <a:blip r:embed="rId3">
            <a:alphaModFix/>
          </a:blip>
          <a:srcRect b="2427" l="0" r="0" t="2427"/>
          <a:stretch/>
        </p:blipFill>
        <p:spPr>
          <a:xfrm>
            <a:off x="0" y="0"/>
            <a:ext cx="12192000" cy="6858000"/>
          </a:xfrm>
          <a:prstGeom prst="rect">
            <a:avLst/>
          </a:prstGeom>
          <a:noFill/>
          <a:ln>
            <a:noFill/>
          </a:ln>
        </p:spPr>
      </p:pic>
      <p:sp>
        <p:nvSpPr>
          <p:cNvPr id="47" name="Google Shape;47;p18"/>
          <p:cNvSpPr/>
          <p:nvPr/>
        </p:nvSpPr>
        <p:spPr>
          <a:xfrm>
            <a:off x="0" y="0"/>
            <a:ext cx="12192000" cy="6858000"/>
          </a:xfrm>
          <a:prstGeom prst="rect">
            <a:avLst/>
          </a:prstGeom>
          <a:solidFill>
            <a:schemeClr val="dk1">
              <a:alpha val="5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 name="Google Shape;48;p18"/>
          <p:cNvSpPr/>
          <p:nvPr/>
        </p:nvSpPr>
        <p:spPr>
          <a:xfrm>
            <a:off x="4767376" y="2096525"/>
            <a:ext cx="6694002" cy="3042090"/>
          </a:xfrm>
          <a:custGeom>
            <a:rect b="b" l="l" r="r" t="t"/>
            <a:pathLst>
              <a:path extrusionOk="0" h="21600" w="21600">
                <a:moveTo>
                  <a:pt x="21600" y="14722"/>
                </a:moveTo>
                <a:lnTo>
                  <a:pt x="21600" y="21600"/>
                </a:lnTo>
                <a:lnTo>
                  <a:pt x="0" y="21600"/>
                </a:lnTo>
                <a:lnTo>
                  <a:pt x="0" y="0"/>
                </a:lnTo>
                <a:lnTo>
                  <a:pt x="21588" y="0"/>
                </a:lnTo>
                <a:lnTo>
                  <a:pt x="21588" y="4580"/>
                </a:lnTo>
              </a:path>
            </a:pathLst>
          </a:custGeom>
          <a:noFill/>
          <a:ln cap="flat" cmpd="sng" w="254000">
            <a:solidFill>
              <a:srgbClr val="069FEC"/>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49" name="Google Shape;49;p18"/>
          <p:cNvGrpSpPr/>
          <p:nvPr/>
        </p:nvGrpSpPr>
        <p:grpSpPr>
          <a:xfrm>
            <a:off x="5060662" y="2468926"/>
            <a:ext cx="6292644" cy="2278799"/>
            <a:chOff x="5573974" y="2541574"/>
            <a:chExt cx="5778900" cy="1774904"/>
          </a:xfrm>
        </p:grpSpPr>
        <p:sp>
          <p:nvSpPr>
            <p:cNvPr id="50" name="Google Shape;50;p18"/>
            <p:cNvSpPr/>
            <p:nvPr/>
          </p:nvSpPr>
          <p:spPr>
            <a:xfrm>
              <a:off x="5573974" y="3962478"/>
              <a:ext cx="5778900" cy="3540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b="1" lang="en-US" sz="1800">
                  <a:solidFill>
                    <a:schemeClr val="lt1"/>
                  </a:solidFill>
                  <a:latin typeface="Montserrat SemiBold"/>
                  <a:ea typeface="Montserrat SemiBold"/>
                  <a:cs typeface="Montserrat SemiBold"/>
                  <a:sym typeface="Montserrat SemiBold"/>
                </a:rPr>
                <a:t>Brandon Lee, Michelle Naclerio, Ariel Fitzgerald, Parker Mills, &amp; Hannah Cranford</a:t>
              </a:r>
              <a:endParaRPr b="1" sz="1800">
                <a:solidFill>
                  <a:schemeClr val="lt1"/>
                </a:solidFill>
                <a:latin typeface="Montserrat SemiBold"/>
                <a:ea typeface="Montserrat SemiBold"/>
                <a:cs typeface="Montserrat SemiBold"/>
                <a:sym typeface="Montserrat SemiBold"/>
              </a:endParaRPr>
            </a:p>
            <a:p>
              <a:pPr indent="0" lvl="0" marL="0" marR="0" rtl="0" algn="ctr">
                <a:spcBef>
                  <a:spcPts val="0"/>
                </a:spcBef>
                <a:spcAft>
                  <a:spcPts val="0"/>
                </a:spcAft>
                <a:buNone/>
              </a:pPr>
              <a:r>
                <a:t/>
              </a:r>
              <a:endParaRPr b="1" sz="1800">
                <a:solidFill>
                  <a:schemeClr val="lt1"/>
                </a:solidFill>
                <a:latin typeface="Montserrat SemiBold"/>
                <a:ea typeface="Montserrat SemiBold"/>
                <a:cs typeface="Montserrat SemiBold"/>
                <a:sym typeface="Montserrat SemiBold"/>
              </a:endParaRPr>
            </a:p>
          </p:txBody>
        </p:sp>
        <p:sp>
          <p:nvSpPr>
            <p:cNvPr id="51" name="Google Shape;51;p18"/>
            <p:cNvSpPr/>
            <p:nvPr/>
          </p:nvSpPr>
          <p:spPr>
            <a:xfrm>
              <a:off x="5731529" y="2541574"/>
              <a:ext cx="5311316" cy="124298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lang="en-US" sz="4300">
                  <a:solidFill>
                    <a:schemeClr val="lt1"/>
                  </a:solidFill>
                  <a:latin typeface="Calibri"/>
                  <a:ea typeface="Calibri"/>
                  <a:cs typeface="Calibri"/>
                  <a:sym typeface="Calibri"/>
                </a:rPr>
                <a:t>Stroke Prevention Calculator</a:t>
              </a:r>
              <a:endParaRPr sz="43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4300">
                <a:solidFill>
                  <a:schemeClr val="lt1"/>
                </a:solidFill>
                <a:latin typeface="Calibri"/>
                <a:ea typeface="Calibri"/>
                <a:cs typeface="Calibri"/>
                <a:sym typeface="Calibri"/>
              </a:endParaRPr>
            </a:p>
          </p:txBody>
        </p:sp>
      </p:grpSp>
      <p:sp>
        <p:nvSpPr>
          <p:cNvPr id="52" name="Google Shape;52;p18"/>
          <p:cNvSpPr txBox="1"/>
          <p:nvPr/>
        </p:nvSpPr>
        <p:spPr>
          <a:xfrm>
            <a:off x="121375" y="6453400"/>
            <a:ext cx="11986200" cy="31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D9D9D9"/>
                </a:solidFill>
                <a:latin typeface="Calibri"/>
                <a:ea typeface="Calibri"/>
                <a:cs typeface="Calibri"/>
                <a:sym typeface="Calibri"/>
              </a:rPr>
              <a:t>Brought to you by: </a:t>
            </a:r>
            <a:r>
              <a:rPr lang="en-US" u="sng">
                <a:solidFill>
                  <a:srgbClr val="D9D9D9"/>
                </a:solidFill>
                <a:latin typeface="Calibri"/>
                <a:ea typeface="Calibri"/>
                <a:cs typeface="Calibri"/>
                <a:sym typeface="Calibri"/>
                <a:hlinkClick r:id="rId4">
                  <a:extLst>
                    <a:ext uri="{A12FA001-AC4F-418D-AE19-62706E023703}">
                      <ahyp:hlinkClr val="tx"/>
                    </a:ext>
                  </a:extLst>
                </a:hlinkClick>
              </a:rPr>
              <a:t>https://GoogleSlidesThemes.com</a:t>
            </a:r>
            <a:endParaRPr>
              <a:solidFill>
                <a:srgbClr val="D9D9D9"/>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Tableau Visualizations</a:t>
            </a:r>
            <a:endParaRPr sz="6105">
              <a:solidFill>
                <a:srgbClr val="069FEC"/>
              </a:solidFill>
              <a:latin typeface="Calibri"/>
              <a:ea typeface="Calibri"/>
              <a:cs typeface="Calibri"/>
              <a:sym typeface="Calibri"/>
            </a:endParaRPr>
          </a:p>
        </p:txBody>
      </p:sp>
      <p:pic>
        <p:nvPicPr>
          <p:cNvPr id="151" name="Google Shape;151;p27"/>
          <p:cNvPicPr preferRelativeResize="0"/>
          <p:nvPr/>
        </p:nvPicPr>
        <p:blipFill>
          <a:blip r:embed="rId3">
            <a:alphaModFix/>
          </a:blip>
          <a:stretch>
            <a:fillRect/>
          </a:stretch>
        </p:blipFill>
        <p:spPr>
          <a:xfrm>
            <a:off x="961550" y="3335275"/>
            <a:ext cx="4061375" cy="3068725"/>
          </a:xfrm>
          <a:prstGeom prst="rect">
            <a:avLst/>
          </a:prstGeom>
          <a:noFill/>
          <a:ln>
            <a:noFill/>
          </a:ln>
        </p:spPr>
      </p:pic>
      <p:sp>
        <p:nvSpPr>
          <p:cNvPr id="152" name="Google Shape;152;p27"/>
          <p:cNvSpPr txBox="1"/>
          <p:nvPr/>
        </p:nvSpPr>
        <p:spPr>
          <a:xfrm>
            <a:off x="888075" y="2036000"/>
            <a:ext cx="2224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t>Interactive Tableau visualizations</a:t>
            </a:r>
            <a:endParaRPr sz="2000"/>
          </a:p>
        </p:txBody>
      </p:sp>
      <p:pic>
        <p:nvPicPr>
          <p:cNvPr id="153" name="Google Shape;153;p27"/>
          <p:cNvPicPr preferRelativeResize="0"/>
          <p:nvPr/>
        </p:nvPicPr>
        <p:blipFill>
          <a:blip r:embed="rId4">
            <a:alphaModFix/>
          </a:blip>
          <a:stretch>
            <a:fillRect/>
          </a:stretch>
        </p:blipFill>
        <p:spPr>
          <a:xfrm>
            <a:off x="3814075" y="2131400"/>
            <a:ext cx="4948373" cy="2042899"/>
          </a:xfrm>
          <a:prstGeom prst="rect">
            <a:avLst/>
          </a:prstGeom>
          <a:noFill/>
          <a:ln>
            <a:noFill/>
          </a:ln>
        </p:spPr>
      </p:pic>
      <p:pic>
        <p:nvPicPr>
          <p:cNvPr id="154" name="Google Shape;154;p27"/>
          <p:cNvPicPr preferRelativeResize="0"/>
          <p:nvPr/>
        </p:nvPicPr>
        <p:blipFill>
          <a:blip r:embed="rId5">
            <a:alphaModFix/>
          </a:blip>
          <a:stretch>
            <a:fillRect/>
          </a:stretch>
        </p:blipFill>
        <p:spPr>
          <a:xfrm>
            <a:off x="4509500" y="4815999"/>
            <a:ext cx="7427773" cy="1330450"/>
          </a:xfrm>
          <a:prstGeom prst="rect">
            <a:avLst/>
          </a:prstGeom>
          <a:noFill/>
          <a:ln>
            <a:noFill/>
          </a:ln>
        </p:spPr>
      </p:pic>
      <p:pic>
        <p:nvPicPr>
          <p:cNvPr id="155" name="Google Shape;155;p27"/>
          <p:cNvPicPr preferRelativeResize="0"/>
          <p:nvPr/>
        </p:nvPicPr>
        <p:blipFill>
          <a:blip r:embed="rId6">
            <a:alphaModFix/>
          </a:blip>
          <a:stretch>
            <a:fillRect/>
          </a:stretch>
        </p:blipFill>
        <p:spPr>
          <a:xfrm>
            <a:off x="8984450" y="1737150"/>
            <a:ext cx="3020649" cy="3660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Tableau Code</a:t>
            </a:r>
            <a:endParaRPr sz="6105">
              <a:solidFill>
                <a:srgbClr val="069FEC"/>
              </a:solidFill>
              <a:latin typeface="Calibri"/>
              <a:ea typeface="Calibri"/>
              <a:cs typeface="Calibri"/>
              <a:sym typeface="Calibri"/>
            </a:endParaRPr>
          </a:p>
        </p:txBody>
      </p:sp>
      <p:sp>
        <p:nvSpPr>
          <p:cNvPr id="161" name="Google Shape;161;p28"/>
          <p:cNvSpPr txBox="1"/>
          <p:nvPr/>
        </p:nvSpPr>
        <p:spPr>
          <a:xfrm>
            <a:off x="609600" y="3429000"/>
            <a:ext cx="22719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700"/>
              <a:t>One line of HTML code:</a:t>
            </a:r>
            <a:endParaRPr sz="2700"/>
          </a:p>
        </p:txBody>
      </p:sp>
      <p:cxnSp>
        <p:nvCxnSpPr>
          <p:cNvPr id="162" name="Google Shape;162;p28"/>
          <p:cNvCxnSpPr>
            <a:stCxn id="161" idx="3"/>
          </p:cNvCxnSpPr>
          <p:nvPr/>
        </p:nvCxnSpPr>
        <p:spPr>
          <a:xfrm>
            <a:off x="2881500" y="3936900"/>
            <a:ext cx="1075500" cy="300"/>
          </a:xfrm>
          <a:prstGeom prst="straightConnector1">
            <a:avLst/>
          </a:prstGeom>
          <a:noFill/>
          <a:ln cap="flat" cmpd="sng" w="38100">
            <a:solidFill>
              <a:srgbClr val="FF0000"/>
            </a:solidFill>
            <a:prstDash val="solid"/>
            <a:round/>
            <a:headEnd len="med" w="med" type="none"/>
            <a:tailEnd len="med" w="med" type="triangle"/>
          </a:ln>
        </p:spPr>
      </p:cxnSp>
      <p:sp>
        <p:nvSpPr>
          <p:cNvPr id="163" name="Google Shape;163;p28"/>
          <p:cNvSpPr txBox="1"/>
          <p:nvPr/>
        </p:nvSpPr>
        <p:spPr>
          <a:xfrm>
            <a:off x="4983150" y="177625"/>
            <a:ext cx="6719700" cy="6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4292E"/>
                </a:solidFill>
                <a:highlight>
                  <a:srgbClr val="FFFFFF"/>
                </a:highlight>
                <a:latin typeface="Consolas"/>
                <a:ea typeface="Consolas"/>
                <a:cs typeface="Consolas"/>
                <a:sym typeface="Consolas"/>
              </a:rPr>
              <a:t>&lt;</a:t>
            </a:r>
            <a:r>
              <a:rPr lang="en-US">
                <a:solidFill>
                  <a:schemeClr val="dk1"/>
                </a:solidFill>
                <a:highlight>
                  <a:srgbClr val="FFFFFF"/>
                </a:highlight>
                <a:latin typeface="Consolas"/>
                <a:ea typeface="Consolas"/>
                <a:cs typeface="Consolas"/>
                <a:sym typeface="Consolas"/>
              </a:rPr>
              <a:t>div</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class</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tableauPlaceholder</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id</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viz1614909078082</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position: relative</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noscript</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a</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href</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img</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alt</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 </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src</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https:&amp;#47;&amp;#47;public.tableau.com&amp;#47;static&amp;#47;images&amp;#47;St&amp;#47;StrokeDeathRates&amp;#47;MortalityRate&amp;#47;1_rss.png</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border: none</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a</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noscript</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object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class</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tableauViz</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display:none;</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host_url</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https%3A%2F%2Fpublic.tableau.com%2F</a:t>
            </a:r>
            <a:r>
              <a:rPr lang="en-US">
                <a:solidFill>
                  <a:srgbClr val="24292E"/>
                </a:solidFill>
                <a:highlight>
                  <a:srgbClr val="FFFFFF"/>
                </a:highlight>
                <a:latin typeface="Consolas"/>
                <a:ea typeface="Consolas"/>
                <a:cs typeface="Consolas"/>
                <a:sym typeface="Consolas"/>
              </a:rPr>
              <a:t>' /&gt; &lt;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embed_code_version</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3</a:t>
            </a:r>
            <a:r>
              <a:rPr lang="en-US">
                <a:solidFill>
                  <a:srgbClr val="24292E"/>
                </a:solidFill>
                <a:highlight>
                  <a:srgbClr val="FFFFFF"/>
                </a:highlight>
                <a:latin typeface="Consolas"/>
                <a:ea typeface="Consolas"/>
                <a:cs typeface="Consolas"/>
                <a:sym typeface="Consolas"/>
              </a:rPr>
              <a:t>' /&gt; &lt;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site_root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StrokeDeathRates&amp;#47;MortalityRate</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tabs</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no</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toolbar</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static_image</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https:&amp;#47;&amp;#47;public.tableau.com&amp;#47;static&amp;#47;images&amp;#47;St&amp;#47;StrokeDeathRates&amp;#47;MortalityRate&amp;#47;1.png</a:t>
            </a:r>
            <a:r>
              <a:rPr lang="en-US">
                <a:solidFill>
                  <a:srgbClr val="24292E"/>
                </a:solidFill>
                <a:highlight>
                  <a:srgbClr val="FFFFFF"/>
                </a:highlight>
                <a:latin typeface="Consolas"/>
                <a:ea typeface="Consolas"/>
                <a:cs typeface="Consolas"/>
                <a:sym typeface="Consolas"/>
              </a:rPr>
              <a:t>' /&gt; &lt;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animate_transition</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display_static_image</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display_spinner</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display_overlay</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display_count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language</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en</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param</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filter</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value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publish=yes</a:t>
            </a:r>
            <a:r>
              <a:rPr lang="en-US">
                <a:solidFill>
                  <a:srgbClr val="24292E"/>
                </a:solidFill>
                <a:highlight>
                  <a:srgbClr val="FFFFFF"/>
                </a:highlight>
                <a:latin typeface="Consolas"/>
                <a:ea typeface="Consolas"/>
                <a:cs typeface="Consolas"/>
                <a:sym typeface="Consolas"/>
              </a:rPr>
              <a:t>' /&gt;&lt;/</a:t>
            </a:r>
            <a:r>
              <a:rPr lang="en-US">
                <a:solidFill>
                  <a:schemeClr val="dk1"/>
                </a:solidFill>
                <a:highlight>
                  <a:srgbClr val="FFFFFF"/>
                </a:highlight>
                <a:latin typeface="Consolas"/>
                <a:ea typeface="Consolas"/>
                <a:cs typeface="Consolas"/>
                <a:sym typeface="Consolas"/>
              </a:rPr>
              <a:t>object</a:t>
            </a:r>
            <a:r>
              <a:rPr lang="en-US">
                <a:solidFill>
                  <a:srgbClr val="24292E"/>
                </a:solidFill>
                <a:highlight>
                  <a:srgbClr val="FFFFFF"/>
                </a:highlight>
                <a:latin typeface="Consolas"/>
                <a:ea typeface="Consolas"/>
                <a:cs typeface="Consolas"/>
                <a:sym typeface="Consolas"/>
              </a:rPr>
              <a:t>&gt;&lt;/</a:t>
            </a:r>
            <a:r>
              <a:rPr lang="en-US">
                <a:solidFill>
                  <a:schemeClr val="dk1"/>
                </a:solidFill>
                <a:highlight>
                  <a:srgbClr val="FFFFFF"/>
                </a:highlight>
                <a:latin typeface="Consolas"/>
                <a:ea typeface="Consolas"/>
                <a:cs typeface="Consolas"/>
                <a:sym typeface="Consolas"/>
              </a:rPr>
              <a:t>div</a:t>
            </a:r>
            <a:r>
              <a:rPr lang="en-US">
                <a:solidFill>
                  <a:srgbClr val="24292E"/>
                </a:solidFill>
                <a:highlight>
                  <a:srgbClr val="FFFFFF"/>
                </a:highlight>
                <a:latin typeface="Consolas"/>
                <a:ea typeface="Consolas"/>
                <a:cs typeface="Consolas"/>
                <a:sym typeface="Consolas"/>
              </a:rPr>
              <a:t>&gt;                &lt;</a:t>
            </a:r>
            <a:r>
              <a:rPr lang="en-US">
                <a:solidFill>
                  <a:schemeClr val="dk1"/>
                </a:solidFill>
                <a:highlight>
                  <a:srgbClr val="FFFFFF"/>
                </a:highlight>
                <a:latin typeface="Consolas"/>
                <a:ea typeface="Consolas"/>
                <a:cs typeface="Consolas"/>
                <a:sym typeface="Consolas"/>
              </a:rPr>
              <a:t>script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type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text/javascript</a:t>
            </a:r>
            <a:r>
              <a:rPr lang="en-US">
                <a:solidFill>
                  <a:srgbClr val="24292E"/>
                </a:solidFill>
                <a:highlight>
                  <a:srgbClr val="FFFFFF"/>
                </a:highlight>
                <a:latin typeface="Consolas"/>
                <a:ea typeface="Consolas"/>
                <a:cs typeface="Consolas"/>
                <a:sym typeface="Consolas"/>
              </a:rPr>
              <a:t>'&gt;                    </a:t>
            </a:r>
            <a:r>
              <a:rPr lang="en-US">
                <a:solidFill>
                  <a:schemeClr val="dk1"/>
                </a:solidFill>
                <a:highlight>
                  <a:srgbClr val="FFFFFF"/>
                </a:highlight>
                <a:latin typeface="Consolas"/>
                <a:ea typeface="Consolas"/>
                <a:cs typeface="Consolas"/>
                <a:sym typeface="Consolas"/>
              </a:rPr>
              <a:t>var</a:t>
            </a:r>
            <a:r>
              <a:rPr lang="en-US">
                <a:solidFill>
                  <a:srgbClr val="24292E"/>
                </a:solidFill>
                <a:highlight>
                  <a:srgbClr val="FFFFFF"/>
                </a:highlight>
                <a:latin typeface="Consolas"/>
                <a:ea typeface="Consolas"/>
                <a:cs typeface="Consolas"/>
                <a:sym typeface="Consolas"/>
              </a:rPr>
              <a:t> divElement </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 document.</a:t>
            </a:r>
            <a:r>
              <a:rPr lang="en-US">
                <a:solidFill>
                  <a:schemeClr val="dk1"/>
                </a:solidFill>
                <a:highlight>
                  <a:srgbClr val="FFFFFF"/>
                </a:highlight>
                <a:latin typeface="Consolas"/>
                <a:ea typeface="Consolas"/>
                <a:cs typeface="Consolas"/>
                <a:sym typeface="Consolas"/>
              </a:rPr>
              <a:t>getElementById</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'viz1614909078082'</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var</a:t>
            </a:r>
            <a:r>
              <a:rPr lang="en-US">
                <a:solidFill>
                  <a:srgbClr val="24292E"/>
                </a:solidFill>
                <a:highlight>
                  <a:srgbClr val="FFFFFF"/>
                </a:highlight>
                <a:latin typeface="Consolas"/>
                <a:ea typeface="Consolas"/>
                <a:cs typeface="Consolas"/>
                <a:sym typeface="Consolas"/>
              </a:rPr>
              <a:t> vizElement </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 divElement.</a:t>
            </a:r>
            <a:r>
              <a:rPr lang="en-US">
                <a:solidFill>
                  <a:schemeClr val="dk1"/>
                </a:solidFill>
                <a:highlight>
                  <a:srgbClr val="FFFFFF"/>
                </a:highlight>
                <a:latin typeface="Consolas"/>
                <a:ea typeface="Consolas"/>
                <a:cs typeface="Consolas"/>
                <a:sym typeface="Consolas"/>
              </a:rPr>
              <a:t>getElementsByTagName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'object'</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0</a:t>
            </a:r>
            <a:r>
              <a:rPr lang="en-US">
                <a:solidFill>
                  <a:srgbClr val="24292E"/>
                </a:solidFill>
                <a:highlight>
                  <a:srgbClr val="FFFFFF"/>
                </a:highlight>
                <a:latin typeface="Consolas"/>
                <a:ea typeface="Consolas"/>
                <a:cs typeface="Consolas"/>
                <a:sym typeface="Consolas"/>
              </a:rPr>
              <a:t>];                    vizElement.</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width='100%'</a:t>
            </a:r>
            <a:r>
              <a:rPr lang="en-US">
                <a:solidFill>
                  <a:srgbClr val="24292E"/>
                </a:solidFill>
                <a:highlight>
                  <a:srgbClr val="FFFFFF"/>
                </a:highlight>
                <a:latin typeface="Consolas"/>
                <a:ea typeface="Consolas"/>
                <a:cs typeface="Consolas"/>
                <a:sym typeface="Consolas"/>
              </a:rPr>
              <a:t>;vizElement.</a:t>
            </a:r>
            <a:r>
              <a:rPr lang="en-US">
                <a:solidFill>
                  <a:schemeClr val="dk1"/>
                </a:solidFill>
                <a:highlight>
                  <a:srgbClr val="FFFFFF"/>
                </a:highlight>
                <a:latin typeface="Consolas"/>
                <a:ea typeface="Consolas"/>
                <a:cs typeface="Consolas"/>
                <a:sym typeface="Consolas"/>
              </a:rPr>
              <a:t>style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height=</a:t>
            </a:r>
            <a:r>
              <a:rPr lang="en-US">
                <a:solidFill>
                  <a:srgbClr val="24292E"/>
                </a:solidFill>
                <a:highlight>
                  <a:srgbClr val="FFFFFF"/>
                </a:highlight>
                <a:latin typeface="Consolas"/>
                <a:ea typeface="Consolas"/>
                <a:cs typeface="Consolas"/>
                <a:sym typeface="Consolas"/>
              </a:rPr>
              <a:t>(divElement.</a:t>
            </a:r>
            <a:r>
              <a:rPr lang="en-US">
                <a:solidFill>
                  <a:schemeClr val="dk1"/>
                </a:solidFill>
                <a:highlight>
                  <a:srgbClr val="FFFFFF"/>
                </a:highlight>
                <a:latin typeface="Consolas"/>
                <a:ea typeface="Consolas"/>
                <a:cs typeface="Consolas"/>
                <a:sym typeface="Consolas"/>
              </a:rPr>
              <a:t>offsetWidth*0.75</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+'px'</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var</a:t>
            </a:r>
            <a:r>
              <a:rPr lang="en-US">
                <a:solidFill>
                  <a:srgbClr val="24292E"/>
                </a:solidFill>
                <a:highlight>
                  <a:srgbClr val="FFFFFF"/>
                </a:highlight>
                <a:latin typeface="Consolas"/>
                <a:ea typeface="Consolas"/>
                <a:cs typeface="Consolas"/>
                <a:sym typeface="Consolas"/>
              </a:rPr>
              <a:t> scriptElement </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 document.</a:t>
            </a:r>
            <a:r>
              <a:rPr lang="en-US">
                <a:solidFill>
                  <a:schemeClr val="dk1"/>
                </a:solidFill>
                <a:highlight>
                  <a:srgbClr val="FFFFFF"/>
                </a:highlight>
                <a:latin typeface="Consolas"/>
                <a:ea typeface="Consolas"/>
                <a:cs typeface="Consolas"/>
                <a:sym typeface="Consolas"/>
              </a:rPr>
              <a:t>createElement</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'script'</a:t>
            </a:r>
            <a:r>
              <a:rPr lang="en-US">
                <a:solidFill>
                  <a:srgbClr val="24292E"/>
                </a:solidFill>
                <a:highlight>
                  <a:srgbClr val="FFFFFF"/>
                </a:highlight>
                <a:latin typeface="Consolas"/>
                <a:ea typeface="Consolas"/>
                <a:cs typeface="Consolas"/>
                <a:sym typeface="Consolas"/>
              </a:rPr>
              <a:t>);                    scriptElement.</a:t>
            </a:r>
            <a:r>
              <a:rPr lang="en-US">
                <a:solidFill>
                  <a:schemeClr val="dk1"/>
                </a:solidFill>
                <a:highlight>
                  <a:srgbClr val="FFFFFF"/>
                </a:highlight>
                <a:latin typeface="Consolas"/>
                <a:ea typeface="Consolas"/>
                <a:cs typeface="Consolas"/>
                <a:sym typeface="Consolas"/>
              </a:rPr>
              <a:t>src</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a:t>
            </a:r>
            <a:r>
              <a:rPr lang="en-US">
                <a:solidFill>
                  <a:srgbClr val="24292E"/>
                </a:solidFill>
                <a:highlight>
                  <a:srgbClr val="FFFFFF"/>
                </a:highlight>
                <a:latin typeface="Consolas"/>
                <a:ea typeface="Consolas"/>
                <a:cs typeface="Consolas"/>
                <a:sym typeface="Consolas"/>
              </a:rPr>
              <a:t> </a:t>
            </a:r>
            <a:r>
              <a:rPr lang="en-US">
                <a:solidFill>
                  <a:schemeClr val="dk1"/>
                </a:solidFill>
                <a:highlight>
                  <a:srgbClr val="FFFFFF"/>
                </a:highlight>
                <a:latin typeface="Consolas"/>
                <a:ea typeface="Consolas"/>
                <a:cs typeface="Consolas"/>
                <a:sym typeface="Consolas"/>
              </a:rPr>
              <a:t>'https://public.tableau.com/javascripts/api/viz_v1.js'</a:t>
            </a:r>
            <a:r>
              <a:rPr lang="en-US">
                <a:solidFill>
                  <a:srgbClr val="24292E"/>
                </a:solidFill>
                <a:highlight>
                  <a:srgbClr val="FFFFFF"/>
                </a:highlight>
                <a:latin typeface="Consolas"/>
                <a:ea typeface="Consolas"/>
                <a:cs typeface="Consolas"/>
                <a:sym typeface="Consolas"/>
              </a:rPr>
              <a:t>;                    vizElement.</a:t>
            </a:r>
            <a:r>
              <a:rPr lang="en-US">
                <a:solidFill>
                  <a:schemeClr val="dk1"/>
                </a:solidFill>
                <a:highlight>
                  <a:srgbClr val="FFFFFF"/>
                </a:highlight>
                <a:latin typeface="Consolas"/>
                <a:ea typeface="Consolas"/>
                <a:cs typeface="Consolas"/>
                <a:sym typeface="Consolas"/>
              </a:rPr>
              <a:t>parentNode</a:t>
            </a:r>
            <a:r>
              <a:rPr lang="en-US">
                <a:solidFill>
                  <a:srgbClr val="24292E"/>
                </a:solidFill>
                <a:highlight>
                  <a:srgbClr val="FFFFFF"/>
                </a:highlight>
                <a:latin typeface="Consolas"/>
                <a:ea typeface="Consolas"/>
                <a:cs typeface="Consolas"/>
                <a:sym typeface="Consolas"/>
              </a:rPr>
              <a:t>.</a:t>
            </a:r>
            <a:r>
              <a:rPr lang="en-US">
                <a:solidFill>
                  <a:schemeClr val="dk1"/>
                </a:solidFill>
                <a:highlight>
                  <a:srgbClr val="FFFFFF"/>
                </a:highlight>
                <a:latin typeface="Consolas"/>
                <a:ea typeface="Consolas"/>
                <a:cs typeface="Consolas"/>
                <a:sym typeface="Consolas"/>
              </a:rPr>
              <a:t>insertBefore</a:t>
            </a:r>
            <a:r>
              <a:rPr lang="en-US">
                <a:solidFill>
                  <a:srgbClr val="24292E"/>
                </a:solidFill>
                <a:highlight>
                  <a:srgbClr val="FFFFFF"/>
                </a:highlight>
                <a:latin typeface="Consolas"/>
                <a:ea typeface="Consolas"/>
                <a:cs typeface="Consolas"/>
                <a:sym typeface="Consolas"/>
              </a:rPr>
              <a:t>(scriptElement, vizElement);                &lt;/</a:t>
            </a:r>
            <a:r>
              <a:rPr lang="en-US">
                <a:solidFill>
                  <a:schemeClr val="dk1"/>
                </a:solidFill>
                <a:highlight>
                  <a:srgbClr val="FFFFFF"/>
                </a:highlight>
                <a:latin typeface="Consolas"/>
                <a:ea typeface="Consolas"/>
                <a:cs typeface="Consolas"/>
                <a:sym typeface="Consolas"/>
              </a:rPr>
              <a:t>script</a:t>
            </a:r>
            <a:r>
              <a:rPr lang="en-US">
                <a:solidFill>
                  <a:srgbClr val="24292E"/>
                </a:solidFill>
                <a:highlight>
                  <a:srgbClr val="FFFFFF"/>
                </a:highlight>
                <a:latin typeface="Consolas"/>
                <a:ea typeface="Consolas"/>
                <a:cs typeface="Consolas"/>
                <a:sym typeface="Consolas"/>
              </a:rPr>
              <a:t>&gt;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ph idx="2" type="pic"/>
          </p:nvPr>
        </p:nvPicPr>
        <p:blipFill rotWithShape="1">
          <a:blip r:embed="rId3">
            <a:alphaModFix/>
          </a:blip>
          <a:srcRect b="5922" l="0" r="0" t="5922"/>
          <a:stretch/>
        </p:blipFill>
        <p:spPr>
          <a:xfrm>
            <a:off x="0" y="0"/>
            <a:ext cx="12192000" cy="6858000"/>
          </a:xfrm>
          <a:prstGeom prst="rect">
            <a:avLst/>
          </a:prstGeom>
          <a:noFill/>
          <a:ln>
            <a:noFill/>
          </a:ln>
        </p:spPr>
      </p:pic>
      <p:sp>
        <p:nvSpPr>
          <p:cNvPr id="169" name="Google Shape;169;p29"/>
          <p:cNvSpPr/>
          <p:nvPr/>
        </p:nvSpPr>
        <p:spPr>
          <a:xfrm>
            <a:off x="0" y="0"/>
            <a:ext cx="12192000" cy="6858000"/>
          </a:xfrm>
          <a:prstGeom prst="rect">
            <a:avLst/>
          </a:prstGeom>
          <a:solidFill>
            <a:schemeClr val="dk1">
              <a:alpha val="6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0" name="Google Shape;170;p29"/>
          <p:cNvGrpSpPr/>
          <p:nvPr/>
        </p:nvGrpSpPr>
        <p:grpSpPr>
          <a:xfrm>
            <a:off x="2017486" y="1463200"/>
            <a:ext cx="8186054" cy="3948236"/>
            <a:chOff x="2017486" y="1436894"/>
            <a:chExt cx="8186054" cy="3948236"/>
          </a:xfrm>
        </p:grpSpPr>
        <p:sp>
          <p:nvSpPr>
            <p:cNvPr id="171" name="Google Shape;171;p29"/>
            <p:cNvSpPr txBox="1"/>
            <p:nvPr/>
          </p:nvSpPr>
          <p:spPr>
            <a:xfrm>
              <a:off x="2931676" y="1436894"/>
              <a:ext cx="6465300" cy="101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6000">
                  <a:solidFill>
                    <a:srgbClr val="069FEC"/>
                  </a:solidFill>
                  <a:latin typeface="Calibri"/>
                  <a:ea typeface="Calibri"/>
                  <a:cs typeface="Calibri"/>
                  <a:sym typeface="Calibri"/>
                </a:rPr>
                <a:t>Visualizations</a:t>
              </a:r>
              <a:endParaRPr b="1" sz="6000">
                <a:solidFill>
                  <a:srgbClr val="069FEC"/>
                </a:solidFill>
                <a:latin typeface="Calibri"/>
                <a:ea typeface="Calibri"/>
                <a:cs typeface="Calibri"/>
                <a:sym typeface="Calibri"/>
              </a:endParaRPr>
            </a:p>
          </p:txBody>
        </p:sp>
        <p:sp>
          <p:nvSpPr>
            <p:cNvPr id="172" name="Google Shape;172;p29"/>
            <p:cNvSpPr/>
            <p:nvPr/>
          </p:nvSpPr>
          <p:spPr>
            <a:xfrm>
              <a:off x="2017486" y="3676970"/>
              <a:ext cx="8186054" cy="170816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t/>
              </a:r>
              <a:endParaRPr/>
            </a:p>
          </p:txBody>
        </p:sp>
        <p:sp>
          <p:nvSpPr>
            <p:cNvPr id="173" name="Google Shape;173;p29"/>
            <p:cNvSpPr/>
            <p:nvPr/>
          </p:nvSpPr>
          <p:spPr>
            <a:xfrm>
              <a:off x="5614880" y="2641600"/>
              <a:ext cx="962240" cy="846318"/>
            </a:xfrm>
            <a:custGeom>
              <a:rect b="b" l="l" r="r" t="t"/>
              <a:pathLst>
                <a:path extrusionOk="0" h="120000" w="120000">
                  <a:moveTo>
                    <a:pt x="91308" y="0"/>
                  </a:moveTo>
                  <a:lnTo>
                    <a:pt x="91308" y="0"/>
                  </a:lnTo>
                  <a:cubicBezTo>
                    <a:pt x="76962" y="0"/>
                    <a:pt x="68432" y="8741"/>
                    <a:pt x="59903" y="14503"/>
                  </a:cubicBezTo>
                  <a:cubicBezTo>
                    <a:pt x="51373" y="5761"/>
                    <a:pt x="42843" y="0"/>
                    <a:pt x="28497" y="0"/>
                  </a:cubicBezTo>
                  <a:cubicBezTo>
                    <a:pt x="11437" y="0"/>
                    <a:pt x="0" y="14503"/>
                    <a:pt x="0" y="32185"/>
                  </a:cubicBezTo>
                  <a:cubicBezTo>
                    <a:pt x="0" y="40927"/>
                    <a:pt x="2907" y="49668"/>
                    <a:pt x="5621" y="55430"/>
                  </a:cubicBezTo>
                  <a:cubicBezTo>
                    <a:pt x="54281" y="114039"/>
                    <a:pt x="54281" y="114039"/>
                    <a:pt x="54281" y="114039"/>
                  </a:cubicBezTo>
                  <a:cubicBezTo>
                    <a:pt x="59903" y="119801"/>
                    <a:pt x="59903" y="119801"/>
                    <a:pt x="65718" y="114039"/>
                  </a:cubicBezTo>
                  <a:cubicBezTo>
                    <a:pt x="114184" y="55430"/>
                    <a:pt x="114184" y="55430"/>
                    <a:pt x="114184" y="55430"/>
                  </a:cubicBezTo>
                  <a:cubicBezTo>
                    <a:pt x="116898" y="49668"/>
                    <a:pt x="119806" y="40927"/>
                    <a:pt x="119806" y="32185"/>
                  </a:cubicBezTo>
                  <a:cubicBezTo>
                    <a:pt x="119806" y="14503"/>
                    <a:pt x="108368" y="0"/>
                    <a:pt x="91308" y="0"/>
                  </a:cubicBezTo>
                  <a:close/>
                  <a:moveTo>
                    <a:pt x="105460" y="52649"/>
                  </a:moveTo>
                  <a:lnTo>
                    <a:pt x="105460" y="52649"/>
                  </a:lnTo>
                  <a:cubicBezTo>
                    <a:pt x="59903" y="108079"/>
                    <a:pt x="59903" y="108079"/>
                    <a:pt x="59903" y="108079"/>
                  </a:cubicBezTo>
                  <a:cubicBezTo>
                    <a:pt x="14151" y="52649"/>
                    <a:pt x="14151" y="52649"/>
                    <a:pt x="14151" y="52649"/>
                  </a:cubicBezTo>
                  <a:cubicBezTo>
                    <a:pt x="8529" y="46688"/>
                    <a:pt x="5621" y="40927"/>
                    <a:pt x="5621" y="32185"/>
                  </a:cubicBezTo>
                  <a:cubicBezTo>
                    <a:pt x="5621" y="20463"/>
                    <a:pt x="17059" y="8741"/>
                    <a:pt x="28497" y="5761"/>
                  </a:cubicBezTo>
                  <a:cubicBezTo>
                    <a:pt x="39935" y="5761"/>
                    <a:pt x="54281" y="17483"/>
                    <a:pt x="59903" y="26225"/>
                  </a:cubicBezTo>
                  <a:cubicBezTo>
                    <a:pt x="65718" y="20463"/>
                    <a:pt x="79870" y="5761"/>
                    <a:pt x="91308" y="5761"/>
                  </a:cubicBezTo>
                  <a:cubicBezTo>
                    <a:pt x="102746" y="5761"/>
                    <a:pt x="114184" y="20463"/>
                    <a:pt x="114184" y="32185"/>
                  </a:cubicBezTo>
                  <a:cubicBezTo>
                    <a:pt x="114184" y="40927"/>
                    <a:pt x="111276" y="46688"/>
                    <a:pt x="105460" y="52649"/>
                  </a:cubicBezTo>
                  <a:close/>
                </a:path>
              </a:pathLst>
            </a:custGeom>
            <a:solidFill>
              <a:srgbClr val="069FEC"/>
            </a:solidFill>
            <a:ln>
              <a:noFill/>
            </a:ln>
          </p:spPr>
          <p:txBody>
            <a:bodyPr anchorCtr="0" anchor="ctr" bIns="22850" lIns="45700" spcFirstLastPara="1" rIns="45700" wrap="square" tIns="2285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p:nvPr>
            <p:ph idx="2" type="pic"/>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Geographical Factors</a:t>
            </a:r>
            <a:endParaRPr/>
          </a:p>
        </p:txBody>
      </p:sp>
      <p:pic>
        <p:nvPicPr>
          <p:cNvPr id="179" name="Google Shape;179;p30"/>
          <p:cNvPicPr preferRelativeResize="0"/>
          <p:nvPr/>
        </p:nvPicPr>
        <p:blipFill>
          <a:blip r:embed="rId3">
            <a:alphaModFix/>
          </a:blip>
          <a:stretch>
            <a:fillRect/>
          </a:stretch>
        </p:blipFill>
        <p:spPr>
          <a:xfrm>
            <a:off x="133800" y="709950"/>
            <a:ext cx="11924402" cy="5964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p:nvPr>
            <p:ph idx="2" type="pic"/>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Gender &amp; Race</a:t>
            </a:r>
            <a:endParaRPr/>
          </a:p>
        </p:txBody>
      </p:sp>
      <p:pic>
        <p:nvPicPr>
          <p:cNvPr id="185" name="Google Shape;185;p31"/>
          <p:cNvPicPr preferRelativeResize="0"/>
          <p:nvPr/>
        </p:nvPicPr>
        <p:blipFill>
          <a:blip r:embed="rId3">
            <a:alphaModFix/>
          </a:blip>
          <a:stretch>
            <a:fillRect/>
          </a:stretch>
        </p:blipFill>
        <p:spPr>
          <a:xfrm>
            <a:off x="64375" y="938900"/>
            <a:ext cx="12063249" cy="4980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p:nvPr>
            <p:ph idx="2" type="pic"/>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Underlying Health Issues </a:t>
            </a:r>
            <a:r>
              <a:rPr lang="en-US" sz="1600"/>
              <a:t>(Age, Glucose Levels, Heart Disease, Hypertension)</a:t>
            </a:r>
            <a:endParaRPr sz="1600"/>
          </a:p>
          <a:p>
            <a:pPr indent="0" lvl="0" marL="0" rtl="0" algn="l">
              <a:spcBef>
                <a:spcPts val="1000"/>
              </a:spcBef>
              <a:spcAft>
                <a:spcPts val="0"/>
              </a:spcAft>
              <a:buNone/>
            </a:pPr>
            <a:r>
              <a:t/>
            </a:r>
            <a:endParaRPr/>
          </a:p>
        </p:txBody>
      </p:sp>
      <p:pic>
        <p:nvPicPr>
          <p:cNvPr id="191" name="Google Shape;191;p32"/>
          <p:cNvPicPr preferRelativeResize="0"/>
          <p:nvPr/>
        </p:nvPicPr>
        <p:blipFill>
          <a:blip r:embed="rId3">
            <a:alphaModFix/>
          </a:blip>
          <a:stretch>
            <a:fillRect/>
          </a:stretch>
        </p:blipFill>
        <p:spPr>
          <a:xfrm>
            <a:off x="234975" y="2379187"/>
            <a:ext cx="11722048" cy="209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p:nvPr>
            <p:ph idx="2" type="pic"/>
          </p:nvPr>
        </p:nvSpPr>
        <p:spPr>
          <a:xfrm>
            <a:off x="0" y="0"/>
            <a:ext cx="12192000" cy="685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Sociological Issues </a:t>
            </a:r>
            <a:r>
              <a:rPr lang="en-US" sz="1600"/>
              <a:t>(Smoking, Residence Type, Marriage)</a:t>
            </a:r>
            <a:endParaRPr sz="1600"/>
          </a:p>
        </p:txBody>
      </p:sp>
      <p:pic>
        <p:nvPicPr>
          <p:cNvPr id="197" name="Google Shape;197;p33"/>
          <p:cNvPicPr preferRelativeResize="0"/>
          <p:nvPr/>
        </p:nvPicPr>
        <p:blipFill>
          <a:blip r:embed="rId3">
            <a:alphaModFix/>
          </a:blip>
          <a:stretch>
            <a:fillRect/>
          </a:stretch>
        </p:blipFill>
        <p:spPr>
          <a:xfrm>
            <a:off x="3794099" y="745825"/>
            <a:ext cx="4603801" cy="5578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p:nvPr/>
        </p:nvSpPr>
        <p:spPr>
          <a:xfrm>
            <a:off x="627429" y="2444259"/>
            <a:ext cx="4325700" cy="3301500"/>
          </a:xfrm>
          <a:prstGeom prst="rect">
            <a:avLst/>
          </a:prstGeom>
          <a:noFill/>
          <a:ln>
            <a:noFill/>
          </a:ln>
        </p:spPr>
        <p:txBody>
          <a:bodyPr anchorCtr="0" anchor="t" bIns="38100" lIns="38100" spcFirstLastPara="1" rIns="38100" wrap="square" tIns="38100">
            <a:noAutofit/>
          </a:bodyPr>
          <a:lstStyle/>
          <a:p>
            <a:pPr indent="-317500" lvl="0" marL="457200" marR="0" rtl="0" algn="just">
              <a:spcBef>
                <a:spcPts val="0"/>
              </a:spcBef>
              <a:spcAft>
                <a:spcPts val="0"/>
              </a:spcAft>
              <a:buSzPts val="1400"/>
              <a:buChar char="●"/>
            </a:pPr>
            <a:r>
              <a:rPr lang="en-US"/>
              <a:t>Heroku to host the site</a:t>
            </a:r>
            <a:endParaRPr/>
          </a:p>
          <a:p>
            <a:pPr indent="-317500" lvl="0" marL="457200" marR="0" rtl="0" algn="just">
              <a:spcBef>
                <a:spcPts val="0"/>
              </a:spcBef>
              <a:spcAft>
                <a:spcPts val="0"/>
              </a:spcAft>
              <a:buSzPts val="1400"/>
              <a:buChar char="●"/>
            </a:pPr>
            <a:r>
              <a:rPr lang="en-US"/>
              <a:t>Google Lighthouse provided site analytics </a:t>
            </a:r>
            <a:endParaRPr/>
          </a:p>
          <a:p>
            <a:pPr indent="-317500" lvl="0" marL="457200" marR="0" rtl="0" algn="just">
              <a:spcBef>
                <a:spcPts val="0"/>
              </a:spcBef>
              <a:spcAft>
                <a:spcPts val="0"/>
              </a:spcAft>
              <a:buSzPts val="1400"/>
              <a:buChar char="●"/>
            </a:pPr>
            <a:r>
              <a:rPr lang="en-US"/>
              <a:t>Site customization with relevant</a:t>
            </a:r>
            <a:endParaRPr/>
          </a:p>
          <a:p>
            <a:pPr indent="0" lvl="0" marL="0" marR="0" rtl="0" algn="just">
              <a:spcBef>
                <a:spcPts val="0"/>
              </a:spcBef>
              <a:spcAft>
                <a:spcPts val="0"/>
              </a:spcAft>
              <a:buNone/>
            </a:pPr>
            <a:r>
              <a:rPr lang="en-US"/>
              <a:t>	stroke related information</a:t>
            </a:r>
            <a:endParaRPr/>
          </a:p>
        </p:txBody>
      </p:sp>
      <p:sp>
        <p:nvSpPr>
          <p:cNvPr id="203" name="Google Shape;203;p34"/>
          <p:cNvSpPr/>
          <p:nvPr/>
        </p:nvSpPr>
        <p:spPr>
          <a:xfrm>
            <a:off x="629333" y="1118305"/>
            <a:ext cx="40296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Deployme</a:t>
            </a:r>
            <a:r>
              <a:rPr lang="en-US" sz="6105">
                <a:solidFill>
                  <a:srgbClr val="069FEC"/>
                </a:solidFill>
                <a:latin typeface="Calibri"/>
                <a:ea typeface="Calibri"/>
                <a:cs typeface="Calibri"/>
                <a:sym typeface="Calibri"/>
              </a:rPr>
              <a:t>nt</a:t>
            </a:r>
            <a:endParaRPr sz="6105">
              <a:solidFill>
                <a:srgbClr val="069FEC"/>
              </a:solidFill>
              <a:latin typeface="Calibri"/>
              <a:ea typeface="Calibri"/>
              <a:cs typeface="Calibri"/>
              <a:sym typeface="Calibri"/>
            </a:endParaRPr>
          </a:p>
          <a:p>
            <a:pPr indent="0" lvl="0" marL="0" marR="0" rtl="0" algn="l">
              <a:spcBef>
                <a:spcPts val="0"/>
              </a:spcBef>
              <a:spcAft>
                <a:spcPts val="0"/>
              </a:spcAft>
              <a:buNone/>
            </a:pPr>
            <a:r>
              <a:t/>
            </a:r>
            <a:endParaRPr sz="6105">
              <a:solidFill>
                <a:srgbClr val="069FEC"/>
              </a:solidFill>
              <a:latin typeface="Calibri"/>
              <a:ea typeface="Calibri"/>
              <a:cs typeface="Calibri"/>
              <a:sym typeface="Calibri"/>
            </a:endParaRPr>
          </a:p>
        </p:txBody>
      </p:sp>
      <p:pic>
        <p:nvPicPr>
          <p:cNvPr id="204" name="Google Shape;204;p34"/>
          <p:cNvPicPr preferRelativeResize="0"/>
          <p:nvPr/>
        </p:nvPicPr>
        <p:blipFill>
          <a:blip r:embed="rId3">
            <a:alphaModFix/>
          </a:blip>
          <a:stretch>
            <a:fillRect/>
          </a:stretch>
        </p:blipFill>
        <p:spPr>
          <a:xfrm>
            <a:off x="8865103" y="1928600"/>
            <a:ext cx="2547650" cy="4138651"/>
          </a:xfrm>
          <a:prstGeom prst="rect">
            <a:avLst/>
          </a:prstGeom>
          <a:noFill/>
          <a:ln>
            <a:noFill/>
          </a:ln>
        </p:spPr>
      </p:pic>
      <p:pic>
        <p:nvPicPr>
          <p:cNvPr id="205" name="Google Shape;205;p34"/>
          <p:cNvPicPr preferRelativeResize="0"/>
          <p:nvPr/>
        </p:nvPicPr>
        <p:blipFill rotWithShape="1">
          <a:blip r:embed="rId4">
            <a:alphaModFix/>
          </a:blip>
          <a:srcRect b="0" l="0" r="25556" t="0"/>
          <a:stretch/>
        </p:blipFill>
        <p:spPr>
          <a:xfrm>
            <a:off x="4479081" y="2444250"/>
            <a:ext cx="4166868" cy="3623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5"/>
          <p:cNvPicPr preferRelativeResize="0"/>
          <p:nvPr>
            <p:ph idx="2" type="pic"/>
          </p:nvPr>
        </p:nvPicPr>
        <p:blipFill rotWithShape="1">
          <a:blip r:embed="rId3">
            <a:alphaModFix/>
          </a:blip>
          <a:srcRect b="7813" l="0" r="0" t="7812"/>
          <a:stretch/>
        </p:blipFill>
        <p:spPr>
          <a:xfrm>
            <a:off x="0" y="0"/>
            <a:ext cx="12192000" cy="6858000"/>
          </a:xfrm>
          <a:prstGeom prst="rect">
            <a:avLst/>
          </a:prstGeom>
          <a:noFill/>
          <a:ln>
            <a:noFill/>
          </a:ln>
        </p:spPr>
      </p:pic>
      <p:sp>
        <p:nvSpPr>
          <p:cNvPr id="211" name="Google Shape;211;p35"/>
          <p:cNvSpPr/>
          <p:nvPr/>
        </p:nvSpPr>
        <p:spPr>
          <a:xfrm>
            <a:off x="0" y="0"/>
            <a:ext cx="121920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35"/>
          <p:cNvSpPr/>
          <p:nvPr/>
        </p:nvSpPr>
        <p:spPr>
          <a:xfrm>
            <a:off x="3384223" y="533391"/>
            <a:ext cx="56841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600">
                <a:solidFill>
                  <a:schemeClr val="lt1"/>
                </a:solidFill>
                <a:latin typeface="Calibri"/>
                <a:ea typeface="Calibri"/>
                <a:cs typeface="Calibri"/>
                <a:sym typeface="Calibri"/>
              </a:rPr>
              <a:t>Considerations</a:t>
            </a:r>
            <a:endParaRPr sz="66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p:nvPr/>
        </p:nvSpPr>
        <p:spPr>
          <a:xfrm>
            <a:off x="629326" y="2115900"/>
            <a:ext cx="10953000" cy="3301500"/>
          </a:xfrm>
          <a:prstGeom prst="rect">
            <a:avLst/>
          </a:prstGeom>
          <a:noFill/>
          <a:ln>
            <a:noFill/>
          </a:ln>
        </p:spPr>
        <p:txBody>
          <a:bodyPr anchorCtr="0" anchor="t" bIns="38100" lIns="38100" spcFirstLastPara="1" rIns="38100" wrap="square" tIns="38100">
            <a:noAutofit/>
          </a:bodyPr>
          <a:lstStyle/>
          <a:p>
            <a:pPr indent="-336550" lvl="0" marL="457200" marR="0" rtl="0" algn="just">
              <a:spcBef>
                <a:spcPts val="0"/>
              </a:spcBef>
              <a:spcAft>
                <a:spcPts val="0"/>
              </a:spcAft>
              <a:buSzPts val="1700"/>
              <a:buChar char="●"/>
            </a:pPr>
            <a:r>
              <a:rPr lang="en-US" sz="1700"/>
              <a:t>If we had more time we would like to add in a graphic to display the Calculator results to compare your stroke risk to others in your age range</a:t>
            </a:r>
            <a:endParaRPr sz="1700"/>
          </a:p>
          <a:p>
            <a:pPr indent="-336550" lvl="0" marL="457200" marR="0" rtl="0" algn="just">
              <a:spcBef>
                <a:spcPts val="0"/>
              </a:spcBef>
              <a:spcAft>
                <a:spcPts val="0"/>
              </a:spcAft>
              <a:buSzPts val="1700"/>
              <a:buChar char="●"/>
            </a:pPr>
            <a:r>
              <a:rPr lang="en-US" sz="1700"/>
              <a:t>To ensure our results were accurate we found </a:t>
            </a:r>
            <a:r>
              <a:rPr lang="en-US" sz="1700"/>
              <a:t>another online website</a:t>
            </a:r>
            <a:r>
              <a:rPr lang="en-US" sz="1700"/>
              <a:t> calculator that confirmed our results</a:t>
            </a:r>
            <a:endParaRPr sz="1700"/>
          </a:p>
          <a:p>
            <a:pPr indent="-336550" lvl="0" marL="457200" marR="0" rtl="0" algn="just">
              <a:spcBef>
                <a:spcPts val="0"/>
              </a:spcBef>
              <a:spcAft>
                <a:spcPts val="0"/>
              </a:spcAft>
              <a:buSzPts val="1700"/>
              <a:buChar char="●"/>
            </a:pPr>
            <a:r>
              <a:rPr lang="en-US" sz="1700"/>
              <a:t>Calculator validation</a:t>
            </a:r>
            <a:endParaRPr sz="1700"/>
          </a:p>
          <a:p>
            <a:pPr indent="-336550" lvl="1" marL="914400" marR="0" rtl="0" algn="just">
              <a:spcBef>
                <a:spcPts val="0"/>
              </a:spcBef>
              <a:spcAft>
                <a:spcPts val="0"/>
              </a:spcAft>
              <a:buSzPts val="1700"/>
              <a:buChar char="○"/>
            </a:pPr>
            <a:r>
              <a:rPr lang="en-US" sz="1700" u="sng">
                <a:solidFill>
                  <a:schemeClr val="hlink"/>
                </a:solidFill>
                <a:hlinkClick r:id="rId3"/>
              </a:rPr>
              <a:t>https://www.ninds.nih.gov/Disorders/Patient-Caregiver-Education/Preventing-Stroke</a:t>
            </a:r>
            <a:r>
              <a:rPr lang="en-US" sz="1700"/>
              <a:t> </a:t>
            </a:r>
            <a:endParaRPr sz="1700"/>
          </a:p>
        </p:txBody>
      </p:sp>
      <p:pic>
        <p:nvPicPr>
          <p:cNvPr id="218" name="Google Shape;218;p36"/>
          <p:cNvPicPr preferRelativeResize="0"/>
          <p:nvPr/>
        </p:nvPicPr>
        <p:blipFill>
          <a:blip r:embed="rId4">
            <a:alphaModFix/>
          </a:blip>
          <a:stretch>
            <a:fillRect/>
          </a:stretch>
        </p:blipFill>
        <p:spPr>
          <a:xfrm>
            <a:off x="5060502" y="3734338"/>
            <a:ext cx="6649547" cy="2462532"/>
          </a:xfrm>
          <a:prstGeom prst="rect">
            <a:avLst/>
          </a:prstGeom>
          <a:noFill/>
          <a:ln>
            <a:noFill/>
          </a:ln>
        </p:spPr>
      </p:pic>
      <p:sp>
        <p:nvSpPr>
          <p:cNvPr id="219" name="Google Shape;219;p36"/>
          <p:cNvSpPr/>
          <p:nvPr/>
        </p:nvSpPr>
        <p:spPr>
          <a:xfrm>
            <a:off x="609598" y="675850"/>
            <a:ext cx="51807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Considerations</a:t>
            </a:r>
            <a:endParaRPr sz="6105">
              <a:solidFill>
                <a:srgbClr val="069FEC"/>
              </a:solidFill>
              <a:latin typeface="Calibri"/>
              <a:ea typeface="Calibri"/>
              <a:cs typeface="Calibri"/>
              <a:sym typeface="Calibri"/>
            </a:endParaRPr>
          </a:p>
          <a:p>
            <a:pPr indent="0" lvl="0" marL="0" marR="0" rtl="0" algn="l">
              <a:spcBef>
                <a:spcPts val="0"/>
              </a:spcBef>
              <a:spcAft>
                <a:spcPts val="0"/>
              </a:spcAft>
              <a:buNone/>
            </a:pPr>
            <a:r>
              <a:t/>
            </a:r>
            <a:endParaRPr sz="6105">
              <a:solidFill>
                <a:srgbClr val="069FEC"/>
              </a:solidFill>
              <a:latin typeface="Calibri"/>
              <a:ea typeface="Calibri"/>
              <a:cs typeface="Calibri"/>
              <a:sym typeface="Calibri"/>
            </a:endParaRPr>
          </a:p>
        </p:txBody>
      </p:sp>
      <p:pic>
        <p:nvPicPr>
          <p:cNvPr id="220" name="Google Shape;220;p36"/>
          <p:cNvPicPr preferRelativeResize="0"/>
          <p:nvPr/>
        </p:nvPicPr>
        <p:blipFill>
          <a:blip r:embed="rId5">
            <a:alphaModFix/>
          </a:blip>
          <a:stretch>
            <a:fillRect/>
          </a:stretch>
        </p:blipFill>
        <p:spPr>
          <a:xfrm>
            <a:off x="929951" y="3710000"/>
            <a:ext cx="3717700" cy="251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9"/>
          <p:cNvSpPr/>
          <p:nvPr/>
        </p:nvSpPr>
        <p:spPr>
          <a:xfrm>
            <a:off x="0" y="0"/>
            <a:ext cx="12192000" cy="5733143"/>
          </a:xfrm>
          <a:prstGeom prst="rect">
            <a:avLst/>
          </a:prstGeom>
          <a:solidFill>
            <a:srgbClr val="069F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19"/>
          <p:cNvSpPr/>
          <p:nvPr/>
        </p:nvSpPr>
        <p:spPr>
          <a:xfrm>
            <a:off x="464457" y="944709"/>
            <a:ext cx="11277599" cy="5209347"/>
          </a:xfrm>
          <a:prstGeom prst="rect">
            <a:avLst/>
          </a:prstGeom>
          <a:solidFill>
            <a:srgbClr val="323333"/>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59" name="Google Shape;59;p19"/>
          <p:cNvPicPr preferRelativeResize="0"/>
          <p:nvPr>
            <p:ph idx="2" type="pic"/>
          </p:nvPr>
        </p:nvPicPr>
        <p:blipFill rotWithShape="1">
          <a:blip r:embed="rId3">
            <a:alphaModFix/>
          </a:blip>
          <a:srcRect b="16294" l="0" r="0" t="16295"/>
          <a:stretch/>
        </p:blipFill>
        <p:spPr>
          <a:xfrm>
            <a:off x="970452" y="1418089"/>
            <a:ext cx="4267200" cy="4315054"/>
          </a:xfrm>
          <a:prstGeom prst="rect">
            <a:avLst/>
          </a:prstGeom>
          <a:noFill/>
          <a:ln>
            <a:noFill/>
          </a:ln>
          <a:effectLst>
            <a:outerShdw blurRad="825500" sx="102000" rotWithShape="0" algn="ctr" sy="102000">
              <a:schemeClr val="lt1">
                <a:alpha val="20000"/>
              </a:schemeClr>
            </a:outerShdw>
          </a:effectLst>
        </p:spPr>
      </p:pic>
      <p:grpSp>
        <p:nvGrpSpPr>
          <p:cNvPr id="60" name="Google Shape;60;p19"/>
          <p:cNvGrpSpPr/>
          <p:nvPr/>
        </p:nvGrpSpPr>
        <p:grpSpPr>
          <a:xfrm>
            <a:off x="5748373" y="1773691"/>
            <a:ext cx="5688826" cy="3907043"/>
            <a:chOff x="5748373" y="1690587"/>
            <a:chExt cx="5688826" cy="3907043"/>
          </a:xfrm>
        </p:grpSpPr>
        <p:sp>
          <p:nvSpPr>
            <p:cNvPr id="61" name="Google Shape;61;p19"/>
            <p:cNvSpPr/>
            <p:nvPr/>
          </p:nvSpPr>
          <p:spPr>
            <a:xfrm>
              <a:off x="5748373" y="1690587"/>
              <a:ext cx="56841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600">
                  <a:solidFill>
                    <a:schemeClr val="lt1"/>
                  </a:solidFill>
                  <a:latin typeface="Calibri"/>
                  <a:ea typeface="Calibri"/>
                  <a:cs typeface="Calibri"/>
                  <a:sym typeface="Calibri"/>
                </a:rPr>
                <a:t>Webpage</a:t>
              </a:r>
              <a:endParaRPr sz="66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6600">
                <a:solidFill>
                  <a:schemeClr val="lt1"/>
                </a:solidFill>
                <a:latin typeface="Calibri"/>
                <a:ea typeface="Calibri"/>
                <a:cs typeface="Calibri"/>
                <a:sym typeface="Calibri"/>
              </a:endParaRPr>
            </a:p>
          </p:txBody>
        </p:sp>
        <p:sp>
          <p:nvSpPr>
            <p:cNvPr id="62" name="Google Shape;62;p19"/>
            <p:cNvSpPr/>
            <p:nvPr/>
          </p:nvSpPr>
          <p:spPr>
            <a:xfrm>
              <a:off x="5753099" y="3085730"/>
              <a:ext cx="5684100" cy="2511900"/>
            </a:xfrm>
            <a:prstGeom prst="rect">
              <a:avLst/>
            </a:prstGeom>
            <a:noFill/>
            <a:ln>
              <a:noFill/>
            </a:ln>
          </p:spPr>
          <p:txBody>
            <a:bodyPr anchorCtr="0" anchor="t" bIns="38100" lIns="38100" spcFirstLastPara="1" rIns="38100" wrap="square" tIns="38100">
              <a:noAutofit/>
            </a:bodyPr>
            <a:lstStyle/>
            <a:p>
              <a:pPr indent="0" lvl="0" marL="0" marR="0" rtl="0" algn="just">
                <a:spcBef>
                  <a:spcPts val="0"/>
                </a:spcBef>
                <a:spcAft>
                  <a:spcPts val="0"/>
                </a:spcAft>
                <a:buNone/>
              </a:pPr>
              <a:r>
                <a:rPr lang="en-US" u="sng">
                  <a:solidFill>
                    <a:schemeClr val="hlink"/>
                  </a:solidFill>
                  <a:hlinkClick r:id="rId4"/>
                </a:rPr>
                <a:t>https://stroke-prediction-calculator.herokuapp.com/</a:t>
              </a:r>
              <a:endParaRPr>
                <a:solidFill>
                  <a:srgbClr val="FFFFFF"/>
                </a:solidFill>
              </a:endParaRPr>
            </a:p>
            <a:p>
              <a:pPr indent="0" lvl="0" marL="0" marR="0" rtl="0" algn="just">
                <a:spcBef>
                  <a:spcPts val="0"/>
                </a:spcBef>
                <a:spcAft>
                  <a:spcPts val="0"/>
                </a:spcAft>
                <a:buNone/>
              </a:pPr>
              <a:r>
                <a:t/>
              </a:r>
              <a:endParaRPr>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0"/>
          <p:cNvSpPr/>
          <p:nvPr/>
        </p:nvSpPr>
        <p:spPr>
          <a:xfrm>
            <a:off x="7466825" y="3831875"/>
            <a:ext cx="3921300" cy="1253400"/>
          </a:xfrm>
          <a:prstGeom prst="rect">
            <a:avLst/>
          </a:prstGeom>
          <a:noFill/>
          <a:ln>
            <a:noFill/>
          </a:ln>
        </p:spPr>
        <p:txBody>
          <a:bodyPr anchorCtr="0" anchor="t" bIns="38100" lIns="38100" spcFirstLastPara="1" rIns="38100" wrap="square" tIns="38100">
            <a:noAutofit/>
          </a:bodyPr>
          <a:lstStyle/>
          <a:p>
            <a:pPr indent="-336550" lvl="0" marL="457200" marR="0" rtl="0" algn="just">
              <a:spcBef>
                <a:spcPts val="0"/>
              </a:spcBef>
              <a:spcAft>
                <a:spcPts val="0"/>
              </a:spcAft>
              <a:buSzPts val="1700"/>
              <a:buChar char="●"/>
            </a:pPr>
            <a:r>
              <a:rPr lang="en-US" sz="1700"/>
              <a:t>Kaggle.com</a:t>
            </a:r>
            <a:endParaRPr sz="1700"/>
          </a:p>
          <a:p>
            <a:pPr indent="-336550" lvl="1" marL="914400" marR="0" rtl="0" algn="just">
              <a:spcBef>
                <a:spcPts val="0"/>
              </a:spcBef>
              <a:spcAft>
                <a:spcPts val="0"/>
              </a:spcAft>
              <a:buSzPts val="1700"/>
              <a:buChar char="○"/>
            </a:pPr>
            <a:r>
              <a:rPr lang="en-US" sz="1700"/>
              <a:t>healthcare-dataset-stroke-data.csv</a:t>
            </a:r>
            <a:endParaRPr sz="1700"/>
          </a:p>
          <a:p>
            <a:pPr indent="-336550" lvl="1" marL="914400" marR="0" rtl="0" algn="just">
              <a:spcBef>
                <a:spcPts val="0"/>
              </a:spcBef>
              <a:spcAft>
                <a:spcPts val="0"/>
              </a:spcAft>
              <a:buSzPts val="1700"/>
              <a:buChar char="○"/>
            </a:pPr>
            <a:r>
              <a:rPr lang="en-US" sz="1700"/>
              <a:t>Used for Machine Learning </a:t>
            </a:r>
            <a:endParaRPr sz="1700"/>
          </a:p>
          <a:p>
            <a:pPr indent="0" lvl="0" marL="0" marR="0" rtl="0" algn="just">
              <a:spcBef>
                <a:spcPts val="0"/>
              </a:spcBef>
              <a:spcAft>
                <a:spcPts val="0"/>
              </a:spcAft>
              <a:buNone/>
            </a:pPr>
            <a:r>
              <a:t/>
            </a:r>
            <a:endParaRPr sz="1700"/>
          </a:p>
        </p:txBody>
      </p:sp>
      <p:sp>
        <p:nvSpPr>
          <p:cNvPr id="68" name="Google Shape;68;p20"/>
          <p:cNvSpPr/>
          <p:nvPr/>
        </p:nvSpPr>
        <p:spPr>
          <a:xfrm>
            <a:off x="378652" y="187150"/>
            <a:ext cx="2952000" cy="1071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Data</a:t>
            </a:r>
            <a:endParaRPr sz="6105">
              <a:solidFill>
                <a:srgbClr val="069FEC"/>
              </a:solidFill>
              <a:latin typeface="Calibri"/>
              <a:ea typeface="Calibri"/>
              <a:cs typeface="Calibri"/>
              <a:sym typeface="Calibri"/>
            </a:endParaRPr>
          </a:p>
        </p:txBody>
      </p:sp>
      <p:pic>
        <p:nvPicPr>
          <p:cNvPr id="69" name="Google Shape;69;p20"/>
          <p:cNvPicPr preferRelativeResize="0"/>
          <p:nvPr/>
        </p:nvPicPr>
        <p:blipFill>
          <a:blip r:embed="rId3">
            <a:alphaModFix/>
          </a:blip>
          <a:stretch>
            <a:fillRect/>
          </a:stretch>
        </p:blipFill>
        <p:spPr>
          <a:xfrm>
            <a:off x="378650" y="3339075"/>
            <a:ext cx="6285349" cy="2444550"/>
          </a:xfrm>
          <a:prstGeom prst="rect">
            <a:avLst/>
          </a:prstGeom>
          <a:noFill/>
          <a:ln>
            <a:noFill/>
          </a:ln>
        </p:spPr>
      </p:pic>
      <p:sp>
        <p:nvSpPr>
          <p:cNvPr id="70" name="Google Shape;70;p20"/>
          <p:cNvSpPr txBox="1"/>
          <p:nvPr/>
        </p:nvSpPr>
        <p:spPr>
          <a:xfrm>
            <a:off x="0" y="1258150"/>
            <a:ext cx="4190100" cy="15714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Clr>
                <a:schemeClr val="dk1"/>
              </a:buClr>
              <a:buSzPts val="1700"/>
              <a:buChar char="●"/>
            </a:pPr>
            <a:r>
              <a:rPr lang="en-US" sz="1700">
                <a:solidFill>
                  <a:schemeClr val="dk1"/>
                </a:solidFill>
              </a:rPr>
              <a:t>CDC Website </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Heart_Disease_Mortality_Data_Among_US..2016-2018.csv</a:t>
            </a:r>
            <a:endParaRPr sz="1700">
              <a:solidFill>
                <a:schemeClr val="dk1"/>
              </a:solidFill>
            </a:endParaRPr>
          </a:p>
          <a:p>
            <a:pPr indent="-336550" lvl="1" marL="914400" rtl="0" algn="just">
              <a:spcBef>
                <a:spcPts val="0"/>
              </a:spcBef>
              <a:spcAft>
                <a:spcPts val="0"/>
              </a:spcAft>
              <a:buClr>
                <a:schemeClr val="dk1"/>
              </a:buClr>
              <a:buSzPts val="1700"/>
              <a:buChar char="○"/>
            </a:pPr>
            <a:r>
              <a:rPr lang="en-US" sz="1700">
                <a:solidFill>
                  <a:schemeClr val="dk1"/>
                </a:solidFill>
              </a:rPr>
              <a:t>Used for Tableau graph creations</a:t>
            </a:r>
            <a:endParaRPr/>
          </a:p>
        </p:txBody>
      </p:sp>
      <p:pic>
        <p:nvPicPr>
          <p:cNvPr id="71" name="Google Shape;71;p20"/>
          <p:cNvPicPr preferRelativeResize="0"/>
          <p:nvPr/>
        </p:nvPicPr>
        <p:blipFill>
          <a:blip r:embed="rId4">
            <a:alphaModFix/>
          </a:blip>
          <a:stretch>
            <a:fillRect/>
          </a:stretch>
        </p:blipFill>
        <p:spPr>
          <a:xfrm>
            <a:off x="4282696" y="1403021"/>
            <a:ext cx="7460849" cy="144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1"/>
          <p:cNvSpPr/>
          <p:nvPr/>
        </p:nvSpPr>
        <p:spPr>
          <a:xfrm>
            <a:off x="627421" y="2444250"/>
            <a:ext cx="8235600" cy="3301500"/>
          </a:xfrm>
          <a:prstGeom prst="rect">
            <a:avLst/>
          </a:prstGeom>
          <a:noFill/>
          <a:ln>
            <a:noFill/>
          </a:ln>
        </p:spPr>
        <p:txBody>
          <a:bodyPr anchorCtr="0" anchor="t" bIns="38100" lIns="38100" spcFirstLastPara="1" rIns="38100" wrap="square" tIns="38100">
            <a:noAutofit/>
          </a:bodyPr>
          <a:lstStyle/>
          <a:p>
            <a:pPr indent="-336550" lvl="0" marL="457200" marR="0" rtl="0" algn="just">
              <a:spcBef>
                <a:spcPts val="0"/>
              </a:spcBef>
              <a:spcAft>
                <a:spcPts val="0"/>
              </a:spcAft>
              <a:buSzPts val="1700"/>
              <a:buChar char="●"/>
            </a:pPr>
            <a:r>
              <a:rPr lang="en-US" sz="1700"/>
              <a:t>Imported original dataset into jupyter for initial cleaning of our dataset</a:t>
            </a:r>
            <a:endParaRPr sz="1700"/>
          </a:p>
          <a:p>
            <a:pPr indent="-336550" lvl="0" marL="457200" marR="0" rtl="0" algn="just">
              <a:spcBef>
                <a:spcPts val="0"/>
              </a:spcBef>
              <a:spcAft>
                <a:spcPts val="0"/>
              </a:spcAft>
              <a:buSzPts val="1700"/>
              <a:buChar char="●"/>
            </a:pPr>
            <a:r>
              <a:rPr lang="en-US" sz="1700"/>
              <a:t>Removed data with null values to get to 4909 rows for our test population</a:t>
            </a:r>
            <a:endParaRPr sz="1700"/>
          </a:p>
        </p:txBody>
      </p:sp>
      <p:sp>
        <p:nvSpPr>
          <p:cNvPr id="77" name="Google Shape;77;p21"/>
          <p:cNvSpPr/>
          <p:nvPr/>
        </p:nvSpPr>
        <p:spPr>
          <a:xfrm>
            <a:off x="629333" y="1118305"/>
            <a:ext cx="40296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Cleaning</a:t>
            </a:r>
            <a:endParaRPr sz="6105">
              <a:solidFill>
                <a:srgbClr val="069FEC"/>
              </a:solidFill>
              <a:latin typeface="Calibri"/>
              <a:ea typeface="Calibri"/>
              <a:cs typeface="Calibri"/>
              <a:sym typeface="Calibri"/>
            </a:endParaRPr>
          </a:p>
        </p:txBody>
      </p:sp>
      <p:pic>
        <p:nvPicPr>
          <p:cNvPr id="78" name="Google Shape;78;p21"/>
          <p:cNvPicPr preferRelativeResize="0"/>
          <p:nvPr/>
        </p:nvPicPr>
        <p:blipFill>
          <a:blip r:embed="rId3">
            <a:alphaModFix/>
          </a:blip>
          <a:stretch>
            <a:fillRect/>
          </a:stretch>
        </p:blipFill>
        <p:spPr>
          <a:xfrm>
            <a:off x="1522273" y="3238451"/>
            <a:ext cx="9241174" cy="1605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2"/>
          <p:cNvSpPr/>
          <p:nvPr/>
        </p:nvSpPr>
        <p:spPr>
          <a:xfrm>
            <a:off x="627429" y="2444259"/>
            <a:ext cx="4325556" cy="3301452"/>
          </a:xfrm>
          <a:prstGeom prst="rect">
            <a:avLst/>
          </a:prstGeom>
          <a:noFill/>
          <a:ln>
            <a:noFill/>
          </a:ln>
        </p:spPr>
        <p:txBody>
          <a:bodyPr anchorCtr="0" anchor="t" bIns="38100" lIns="38100" spcFirstLastPara="1" rIns="38100" wrap="square" tIns="38100">
            <a:noAutofit/>
          </a:bodyPr>
          <a:lstStyle/>
          <a:p>
            <a:pPr indent="-342900" lvl="0" marL="457200" marR="0" rtl="0" algn="just">
              <a:spcBef>
                <a:spcPts val="0"/>
              </a:spcBef>
              <a:spcAft>
                <a:spcPts val="0"/>
              </a:spcAft>
              <a:buSzPts val="1800"/>
              <a:buChar char="●"/>
            </a:pPr>
            <a:r>
              <a:rPr lang="en-US" sz="1800"/>
              <a:t>Random Forest Classifier</a:t>
            </a:r>
            <a:endParaRPr sz="1800"/>
          </a:p>
          <a:p>
            <a:pPr indent="-342900" lvl="1" marL="914400" marR="0" rtl="0" algn="just">
              <a:spcBef>
                <a:spcPts val="0"/>
              </a:spcBef>
              <a:spcAft>
                <a:spcPts val="0"/>
              </a:spcAft>
              <a:buSzPts val="1800"/>
              <a:buChar char="○"/>
            </a:pPr>
            <a:r>
              <a:rPr lang="en-US" sz="1800"/>
              <a:t>Heart disease was biggest factor </a:t>
            </a:r>
            <a:endParaRPr sz="1800"/>
          </a:p>
          <a:p>
            <a:pPr indent="-342900" lvl="1" marL="914400" marR="0" rtl="0" algn="just">
              <a:spcBef>
                <a:spcPts val="0"/>
              </a:spcBef>
              <a:spcAft>
                <a:spcPts val="0"/>
              </a:spcAft>
              <a:buSzPts val="1800"/>
              <a:buChar char="○"/>
            </a:pPr>
            <a:r>
              <a:rPr lang="en-US" sz="1800"/>
              <a:t>smoking status </a:t>
            </a:r>
            <a:endParaRPr sz="1800"/>
          </a:p>
          <a:p>
            <a:pPr indent="-342900" lvl="0" marL="457200" marR="0" rtl="0" algn="just">
              <a:spcBef>
                <a:spcPts val="0"/>
              </a:spcBef>
              <a:spcAft>
                <a:spcPts val="0"/>
              </a:spcAft>
              <a:buSzPts val="1800"/>
              <a:buChar char="●"/>
            </a:pPr>
            <a:r>
              <a:rPr lang="en-US" sz="1800"/>
              <a:t>SVC</a:t>
            </a:r>
            <a:endParaRPr sz="1800"/>
          </a:p>
          <a:p>
            <a:pPr indent="-342900" lvl="1" marL="914400" marR="0" rtl="0" algn="just">
              <a:spcBef>
                <a:spcPts val="0"/>
              </a:spcBef>
              <a:spcAft>
                <a:spcPts val="0"/>
              </a:spcAft>
              <a:buSzPts val="1800"/>
              <a:buChar char="○"/>
            </a:pPr>
            <a:r>
              <a:rPr lang="en-US" sz="1800"/>
              <a:t>0.949 accuracy</a:t>
            </a:r>
            <a:endParaRPr sz="1800"/>
          </a:p>
          <a:p>
            <a:pPr indent="-342900" lvl="0" marL="457200" marR="0" rtl="0" algn="just">
              <a:spcBef>
                <a:spcPts val="0"/>
              </a:spcBef>
              <a:spcAft>
                <a:spcPts val="0"/>
              </a:spcAft>
              <a:buSzPts val="1800"/>
              <a:buChar char="●"/>
            </a:pPr>
            <a:r>
              <a:rPr lang="en-US" sz="1800"/>
              <a:t>Pickle</a:t>
            </a:r>
            <a:endParaRPr sz="1800"/>
          </a:p>
          <a:p>
            <a:pPr indent="-342900" lvl="1" marL="914400" marR="0" rtl="0" algn="just">
              <a:spcBef>
                <a:spcPts val="0"/>
              </a:spcBef>
              <a:spcAft>
                <a:spcPts val="0"/>
              </a:spcAft>
              <a:buSzPts val="1800"/>
              <a:buChar char="○"/>
            </a:pPr>
            <a:r>
              <a:rPr lang="en-US" sz="1800"/>
              <a:t>exports model to .pkl file</a:t>
            </a:r>
            <a:endParaRPr sz="1800"/>
          </a:p>
          <a:p>
            <a:pPr indent="-342900" lvl="1" marL="914400" marR="0" rtl="0" algn="just">
              <a:spcBef>
                <a:spcPts val="0"/>
              </a:spcBef>
              <a:spcAft>
                <a:spcPts val="0"/>
              </a:spcAft>
              <a:buSzPts val="1800"/>
              <a:buChar char="○"/>
            </a:pPr>
            <a:r>
              <a:rPr lang="en-US" sz="1800"/>
              <a:t>use .pkl file in our python script</a:t>
            </a:r>
            <a:endParaRPr sz="1800"/>
          </a:p>
        </p:txBody>
      </p:sp>
      <p:sp>
        <p:nvSpPr>
          <p:cNvPr id="84" name="Google Shape;84;p22"/>
          <p:cNvSpPr/>
          <p:nvPr/>
        </p:nvSpPr>
        <p:spPr>
          <a:xfrm>
            <a:off x="629325" y="1118300"/>
            <a:ext cx="61125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Machine Learning</a:t>
            </a:r>
            <a:endParaRPr sz="6105">
              <a:solidFill>
                <a:srgbClr val="069FEC"/>
              </a:solidFill>
              <a:latin typeface="Calibri"/>
              <a:ea typeface="Calibri"/>
              <a:cs typeface="Calibri"/>
              <a:sym typeface="Calibri"/>
            </a:endParaRPr>
          </a:p>
        </p:txBody>
      </p:sp>
      <p:pic>
        <p:nvPicPr>
          <p:cNvPr id="85" name="Google Shape;85;p22"/>
          <p:cNvPicPr preferRelativeResize="0"/>
          <p:nvPr/>
        </p:nvPicPr>
        <p:blipFill>
          <a:blip r:embed="rId3">
            <a:alphaModFix/>
          </a:blip>
          <a:stretch>
            <a:fillRect/>
          </a:stretch>
        </p:blipFill>
        <p:spPr>
          <a:xfrm>
            <a:off x="6650675" y="179050"/>
            <a:ext cx="5236925" cy="3697575"/>
          </a:xfrm>
          <a:prstGeom prst="rect">
            <a:avLst/>
          </a:prstGeom>
          <a:noFill/>
          <a:ln>
            <a:noFill/>
          </a:ln>
        </p:spPr>
      </p:pic>
      <p:pic>
        <p:nvPicPr>
          <p:cNvPr id="86" name="Google Shape;86;p22"/>
          <p:cNvPicPr preferRelativeResize="0"/>
          <p:nvPr/>
        </p:nvPicPr>
        <p:blipFill>
          <a:blip r:embed="rId4">
            <a:alphaModFix/>
          </a:blip>
          <a:stretch>
            <a:fillRect/>
          </a:stretch>
        </p:blipFill>
        <p:spPr>
          <a:xfrm>
            <a:off x="6096005" y="4055700"/>
            <a:ext cx="5616693" cy="2641974"/>
          </a:xfrm>
          <a:prstGeom prst="rect">
            <a:avLst/>
          </a:prstGeom>
          <a:noFill/>
          <a:ln>
            <a:noFill/>
          </a:ln>
        </p:spPr>
      </p:pic>
      <p:pic>
        <p:nvPicPr>
          <p:cNvPr id="87" name="Google Shape;87;p22"/>
          <p:cNvPicPr preferRelativeResize="0"/>
          <p:nvPr/>
        </p:nvPicPr>
        <p:blipFill>
          <a:blip r:embed="rId5">
            <a:alphaModFix/>
          </a:blip>
          <a:stretch>
            <a:fillRect/>
          </a:stretch>
        </p:blipFill>
        <p:spPr>
          <a:xfrm>
            <a:off x="993975" y="5148150"/>
            <a:ext cx="4749762" cy="884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3"/>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HTML Pages</a:t>
            </a:r>
            <a:endParaRPr sz="6105">
              <a:solidFill>
                <a:srgbClr val="069FEC"/>
              </a:solidFill>
              <a:latin typeface="Calibri"/>
              <a:ea typeface="Calibri"/>
              <a:cs typeface="Calibri"/>
              <a:sym typeface="Calibri"/>
            </a:endParaRPr>
          </a:p>
        </p:txBody>
      </p:sp>
      <p:pic>
        <p:nvPicPr>
          <p:cNvPr id="93" name="Google Shape;93;p23"/>
          <p:cNvPicPr preferRelativeResize="0"/>
          <p:nvPr/>
        </p:nvPicPr>
        <p:blipFill>
          <a:blip r:embed="rId3">
            <a:alphaModFix/>
          </a:blip>
          <a:stretch>
            <a:fillRect/>
          </a:stretch>
        </p:blipFill>
        <p:spPr>
          <a:xfrm>
            <a:off x="754325" y="1987475"/>
            <a:ext cx="3852249" cy="1703025"/>
          </a:xfrm>
          <a:prstGeom prst="rect">
            <a:avLst/>
          </a:prstGeom>
          <a:noFill/>
          <a:ln>
            <a:noFill/>
          </a:ln>
        </p:spPr>
      </p:pic>
      <p:pic>
        <p:nvPicPr>
          <p:cNvPr id="94" name="Google Shape;94;p23"/>
          <p:cNvPicPr preferRelativeResize="0"/>
          <p:nvPr/>
        </p:nvPicPr>
        <p:blipFill>
          <a:blip r:embed="rId4">
            <a:alphaModFix/>
          </a:blip>
          <a:stretch>
            <a:fillRect/>
          </a:stretch>
        </p:blipFill>
        <p:spPr>
          <a:xfrm>
            <a:off x="1359550" y="3428998"/>
            <a:ext cx="3170425" cy="3043350"/>
          </a:xfrm>
          <a:prstGeom prst="rect">
            <a:avLst/>
          </a:prstGeom>
          <a:noFill/>
          <a:ln>
            <a:noFill/>
          </a:ln>
        </p:spPr>
      </p:pic>
      <p:pic>
        <p:nvPicPr>
          <p:cNvPr id="95" name="Google Shape;95;p23"/>
          <p:cNvPicPr preferRelativeResize="0"/>
          <p:nvPr/>
        </p:nvPicPr>
        <p:blipFill>
          <a:blip r:embed="rId5">
            <a:alphaModFix/>
          </a:blip>
          <a:stretch>
            <a:fillRect/>
          </a:stretch>
        </p:blipFill>
        <p:spPr>
          <a:xfrm>
            <a:off x="6737025" y="267750"/>
            <a:ext cx="3306736" cy="3777675"/>
          </a:xfrm>
          <a:prstGeom prst="rect">
            <a:avLst/>
          </a:prstGeom>
          <a:noFill/>
          <a:ln>
            <a:noFill/>
          </a:ln>
        </p:spPr>
      </p:pic>
      <p:sp>
        <p:nvSpPr>
          <p:cNvPr id="96" name="Google Shape;96;p23"/>
          <p:cNvSpPr txBox="1"/>
          <p:nvPr/>
        </p:nvSpPr>
        <p:spPr>
          <a:xfrm>
            <a:off x="4660450" y="4983425"/>
            <a:ext cx="251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Buttons and Dropdown selection to other webpages</a:t>
            </a:r>
            <a:endParaRPr/>
          </a:p>
        </p:txBody>
      </p:sp>
      <p:sp>
        <p:nvSpPr>
          <p:cNvPr id="97" name="Google Shape;97;p23"/>
          <p:cNvSpPr txBox="1"/>
          <p:nvPr/>
        </p:nvSpPr>
        <p:spPr>
          <a:xfrm>
            <a:off x="4529975" y="1417700"/>
            <a:ext cx="2006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Risk </a:t>
            </a:r>
            <a:r>
              <a:rPr lang="en-US"/>
              <a:t>factor pages contain a visual and a brief write-up of the factor</a:t>
            </a:r>
            <a:endParaRPr/>
          </a:p>
        </p:txBody>
      </p:sp>
      <p:pic>
        <p:nvPicPr>
          <p:cNvPr id="98" name="Google Shape;98;p23"/>
          <p:cNvPicPr preferRelativeResize="0"/>
          <p:nvPr/>
        </p:nvPicPr>
        <p:blipFill>
          <a:blip r:embed="rId6">
            <a:alphaModFix/>
          </a:blip>
          <a:stretch>
            <a:fillRect/>
          </a:stretch>
        </p:blipFill>
        <p:spPr>
          <a:xfrm>
            <a:off x="8617199" y="2694675"/>
            <a:ext cx="2543050" cy="3777671"/>
          </a:xfrm>
          <a:prstGeom prst="rect">
            <a:avLst/>
          </a:prstGeom>
          <a:noFill/>
          <a:ln>
            <a:noFill/>
          </a:ln>
        </p:spPr>
      </p:pic>
      <p:sp>
        <p:nvSpPr>
          <p:cNvPr id="99" name="Google Shape;99;p23"/>
          <p:cNvSpPr txBox="1"/>
          <p:nvPr/>
        </p:nvSpPr>
        <p:spPr>
          <a:xfrm>
            <a:off x="10043750" y="1848788"/>
            <a:ext cx="200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Calculator contains user form</a:t>
            </a:r>
            <a:endParaRPr/>
          </a:p>
        </p:txBody>
      </p:sp>
      <p:cxnSp>
        <p:nvCxnSpPr>
          <p:cNvPr id="100" name="Google Shape;100;p23"/>
          <p:cNvCxnSpPr>
            <a:stCxn id="97" idx="3"/>
          </p:cNvCxnSpPr>
          <p:nvPr/>
        </p:nvCxnSpPr>
        <p:spPr>
          <a:xfrm flipH="1" rot="10800000">
            <a:off x="6536075" y="858350"/>
            <a:ext cx="637800" cy="1082700"/>
          </a:xfrm>
          <a:prstGeom prst="straightConnector1">
            <a:avLst/>
          </a:prstGeom>
          <a:noFill/>
          <a:ln cap="flat" cmpd="sng" w="38100">
            <a:solidFill>
              <a:srgbClr val="FF0000"/>
            </a:solidFill>
            <a:prstDash val="solid"/>
            <a:round/>
            <a:headEnd len="med" w="med" type="none"/>
            <a:tailEnd len="med" w="med" type="triangle"/>
          </a:ln>
        </p:spPr>
      </p:cxnSp>
      <p:cxnSp>
        <p:nvCxnSpPr>
          <p:cNvPr id="101" name="Google Shape;101;p23"/>
          <p:cNvCxnSpPr/>
          <p:nvPr/>
        </p:nvCxnSpPr>
        <p:spPr>
          <a:xfrm rot="10800000">
            <a:off x="4272675" y="4776025"/>
            <a:ext cx="462000" cy="248100"/>
          </a:xfrm>
          <a:prstGeom prst="straightConnector1">
            <a:avLst/>
          </a:prstGeom>
          <a:noFill/>
          <a:ln cap="flat" cmpd="sng" w="38100">
            <a:solidFill>
              <a:srgbClr val="FF0000"/>
            </a:solidFill>
            <a:prstDash val="solid"/>
            <a:round/>
            <a:headEnd len="med" w="med" type="none"/>
            <a:tailEnd len="med" w="med" type="triangle"/>
          </a:ln>
        </p:spPr>
      </p:cxnSp>
      <p:cxnSp>
        <p:nvCxnSpPr>
          <p:cNvPr id="102" name="Google Shape;102;p23"/>
          <p:cNvCxnSpPr/>
          <p:nvPr/>
        </p:nvCxnSpPr>
        <p:spPr>
          <a:xfrm rot="10800000">
            <a:off x="3098500" y="3266050"/>
            <a:ext cx="1805700" cy="1776300"/>
          </a:xfrm>
          <a:prstGeom prst="straightConnector1">
            <a:avLst/>
          </a:prstGeom>
          <a:noFill/>
          <a:ln cap="flat" cmpd="sng" w="38100">
            <a:solidFill>
              <a:srgbClr val="FF0000"/>
            </a:solidFill>
            <a:prstDash val="solid"/>
            <a:round/>
            <a:headEnd len="med" w="med" type="none"/>
            <a:tailEnd len="med" w="med" type="triangle"/>
          </a:ln>
        </p:spPr>
      </p:cxnSp>
      <p:cxnSp>
        <p:nvCxnSpPr>
          <p:cNvPr id="103" name="Google Shape;103;p23"/>
          <p:cNvCxnSpPr/>
          <p:nvPr/>
        </p:nvCxnSpPr>
        <p:spPr>
          <a:xfrm flipH="1">
            <a:off x="10489275" y="2482400"/>
            <a:ext cx="560700" cy="645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4"/>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HTML Pages Code</a:t>
            </a:r>
            <a:endParaRPr sz="6105">
              <a:solidFill>
                <a:srgbClr val="069FEC"/>
              </a:solidFill>
              <a:latin typeface="Calibri"/>
              <a:ea typeface="Calibri"/>
              <a:cs typeface="Calibri"/>
              <a:sym typeface="Calibri"/>
            </a:endParaRPr>
          </a:p>
        </p:txBody>
      </p:sp>
      <p:pic>
        <p:nvPicPr>
          <p:cNvPr id="109" name="Google Shape;109;p24"/>
          <p:cNvPicPr preferRelativeResize="0"/>
          <p:nvPr/>
        </p:nvPicPr>
        <p:blipFill>
          <a:blip r:embed="rId3">
            <a:alphaModFix/>
          </a:blip>
          <a:stretch>
            <a:fillRect/>
          </a:stretch>
        </p:blipFill>
        <p:spPr>
          <a:xfrm>
            <a:off x="3683048" y="3429000"/>
            <a:ext cx="2412950" cy="2994308"/>
          </a:xfrm>
          <a:prstGeom prst="rect">
            <a:avLst/>
          </a:prstGeom>
          <a:noFill/>
          <a:ln>
            <a:noFill/>
          </a:ln>
        </p:spPr>
      </p:pic>
      <p:sp>
        <p:nvSpPr>
          <p:cNvPr id="110" name="Google Shape;110;p24"/>
          <p:cNvSpPr/>
          <p:nvPr/>
        </p:nvSpPr>
        <p:spPr>
          <a:xfrm>
            <a:off x="609588" y="1844926"/>
            <a:ext cx="5000700" cy="2677800"/>
          </a:xfrm>
          <a:prstGeom prst="rect">
            <a:avLst/>
          </a:prstGeom>
          <a:noFill/>
          <a:ln>
            <a:noFill/>
          </a:ln>
        </p:spPr>
        <p:txBody>
          <a:bodyPr anchorCtr="0" anchor="t" bIns="38100" lIns="38100" spcFirstLastPara="1" rIns="38100" wrap="square" tIns="38100">
            <a:noAutofit/>
          </a:bodyPr>
          <a:lstStyle/>
          <a:p>
            <a:pPr indent="-330200" lvl="0" marL="457200" marR="0" rtl="0" algn="just">
              <a:spcBef>
                <a:spcPts val="0"/>
              </a:spcBef>
              <a:spcAft>
                <a:spcPts val="0"/>
              </a:spcAft>
              <a:buSzPts val="1600"/>
              <a:buChar char="●"/>
            </a:pPr>
            <a:r>
              <a:rPr lang="en-US" sz="1600"/>
              <a:t>Created a Flask app to run our webpage</a:t>
            </a:r>
            <a:endParaRPr sz="1600"/>
          </a:p>
          <a:p>
            <a:pPr indent="-330200" lvl="0" marL="457200" marR="0" rtl="0" algn="just">
              <a:spcBef>
                <a:spcPts val="0"/>
              </a:spcBef>
              <a:spcAft>
                <a:spcPts val="0"/>
              </a:spcAft>
              <a:buSzPts val="1600"/>
              <a:buChar char="●"/>
            </a:pPr>
            <a:r>
              <a:rPr lang="en-US" sz="1600"/>
              <a:t>Multiple routes to direct the user to each stroke causing factor html file</a:t>
            </a:r>
            <a:endParaRPr sz="1600"/>
          </a:p>
          <a:p>
            <a:pPr indent="0" lvl="0" marL="457200" marR="0" rtl="0" algn="just">
              <a:spcBef>
                <a:spcPts val="0"/>
              </a:spcBef>
              <a:spcAft>
                <a:spcPts val="0"/>
              </a:spcAft>
              <a:buNone/>
            </a:pPr>
            <a:r>
              <a:t/>
            </a:r>
            <a:endParaRPr sz="1600"/>
          </a:p>
          <a:p>
            <a:pPr indent="0" lvl="0" marL="457200" marR="0" rtl="0" algn="just">
              <a:spcBef>
                <a:spcPts val="0"/>
              </a:spcBef>
              <a:spcAft>
                <a:spcPts val="0"/>
              </a:spcAft>
              <a:buNone/>
            </a:pPr>
            <a:r>
              <a:t/>
            </a:r>
            <a:endParaRPr sz="1600"/>
          </a:p>
        </p:txBody>
      </p:sp>
      <p:pic>
        <p:nvPicPr>
          <p:cNvPr id="111" name="Google Shape;111;p24"/>
          <p:cNvPicPr preferRelativeResize="0"/>
          <p:nvPr/>
        </p:nvPicPr>
        <p:blipFill>
          <a:blip r:embed="rId4">
            <a:alphaModFix/>
          </a:blip>
          <a:stretch>
            <a:fillRect/>
          </a:stretch>
        </p:blipFill>
        <p:spPr>
          <a:xfrm>
            <a:off x="609597" y="3494925"/>
            <a:ext cx="2887775" cy="1683300"/>
          </a:xfrm>
          <a:prstGeom prst="rect">
            <a:avLst/>
          </a:prstGeom>
          <a:noFill/>
          <a:ln>
            <a:noFill/>
          </a:ln>
        </p:spPr>
      </p:pic>
      <p:pic>
        <p:nvPicPr>
          <p:cNvPr id="112" name="Google Shape;112;p24"/>
          <p:cNvPicPr preferRelativeResize="0"/>
          <p:nvPr/>
        </p:nvPicPr>
        <p:blipFill>
          <a:blip r:embed="rId5">
            <a:alphaModFix/>
          </a:blip>
          <a:stretch>
            <a:fillRect/>
          </a:stretch>
        </p:blipFill>
        <p:spPr>
          <a:xfrm>
            <a:off x="7188000" y="1097725"/>
            <a:ext cx="3320125" cy="1741700"/>
          </a:xfrm>
          <a:prstGeom prst="rect">
            <a:avLst/>
          </a:prstGeom>
          <a:noFill/>
          <a:ln>
            <a:noFill/>
          </a:ln>
        </p:spPr>
      </p:pic>
      <p:pic>
        <p:nvPicPr>
          <p:cNvPr id="113" name="Google Shape;113;p24"/>
          <p:cNvPicPr preferRelativeResize="0"/>
          <p:nvPr/>
        </p:nvPicPr>
        <p:blipFill>
          <a:blip r:embed="rId6">
            <a:alphaModFix/>
          </a:blip>
          <a:stretch>
            <a:fillRect/>
          </a:stretch>
        </p:blipFill>
        <p:spPr>
          <a:xfrm>
            <a:off x="7109950" y="2960600"/>
            <a:ext cx="4584276" cy="3364001"/>
          </a:xfrm>
          <a:prstGeom prst="rect">
            <a:avLst/>
          </a:prstGeom>
          <a:noFill/>
          <a:ln>
            <a:noFill/>
          </a:ln>
        </p:spPr>
      </p:pic>
      <p:sp>
        <p:nvSpPr>
          <p:cNvPr id="114" name="Google Shape;114;p24"/>
          <p:cNvSpPr txBox="1"/>
          <p:nvPr/>
        </p:nvSpPr>
        <p:spPr>
          <a:xfrm>
            <a:off x="858475" y="2861600"/>
            <a:ext cx="228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23333"/>
                </a:solidFill>
                <a:latin typeface="Calibri"/>
                <a:ea typeface="Calibri"/>
                <a:cs typeface="Calibri"/>
                <a:sym typeface="Calibri"/>
              </a:rPr>
              <a:t>Python</a:t>
            </a:r>
            <a:endParaRPr b="1" sz="2000">
              <a:solidFill>
                <a:srgbClr val="323333"/>
              </a:solidFill>
              <a:latin typeface="Calibri"/>
              <a:ea typeface="Calibri"/>
              <a:cs typeface="Calibri"/>
              <a:sym typeface="Calibri"/>
            </a:endParaRPr>
          </a:p>
        </p:txBody>
      </p:sp>
      <p:sp>
        <p:nvSpPr>
          <p:cNvPr id="115" name="Google Shape;115;p24"/>
          <p:cNvSpPr txBox="1"/>
          <p:nvPr/>
        </p:nvSpPr>
        <p:spPr>
          <a:xfrm>
            <a:off x="7188000" y="483938"/>
            <a:ext cx="228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23333"/>
                </a:solidFill>
                <a:latin typeface="Calibri"/>
                <a:ea typeface="Calibri"/>
                <a:cs typeface="Calibri"/>
                <a:sym typeface="Calibri"/>
              </a:rPr>
              <a:t>HTML</a:t>
            </a:r>
            <a:endParaRPr b="1" sz="2000">
              <a:solidFill>
                <a:srgbClr val="323333"/>
              </a:solidFill>
              <a:latin typeface="Calibri"/>
              <a:ea typeface="Calibri"/>
              <a:cs typeface="Calibri"/>
              <a:sym typeface="Calibri"/>
            </a:endParaRPr>
          </a:p>
        </p:txBody>
      </p:sp>
      <p:sp>
        <p:nvSpPr>
          <p:cNvPr id="116" name="Google Shape;116;p24"/>
          <p:cNvSpPr/>
          <p:nvPr/>
        </p:nvSpPr>
        <p:spPr>
          <a:xfrm>
            <a:off x="503250" y="2851750"/>
            <a:ext cx="5693700" cy="3641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4"/>
          <p:cNvSpPr/>
          <p:nvPr/>
        </p:nvSpPr>
        <p:spPr>
          <a:xfrm>
            <a:off x="6701650" y="318000"/>
            <a:ext cx="5203500" cy="622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Calculator</a:t>
            </a:r>
            <a:endParaRPr sz="6105">
              <a:solidFill>
                <a:srgbClr val="069FEC"/>
              </a:solidFill>
              <a:latin typeface="Calibri"/>
              <a:ea typeface="Calibri"/>
              <a:cs typeface="Calibri"/>
              <a:sym typeface="Calibri"/>
            </a:endParaRPr>
          </a:p>
        </p:txBody>
      </p:sp>
      <p:pic>
        <p:nvPicPr>
          <p:cNvPr id="123" name="Google Shape;123;p25"/>
          <p:cNvPicPr preferRelativeResize="0"/>
          <p:nvPr/>
        </p:nvPicPr>
        <p:blipFill rotWithShape="1">
          <a:blip r:embed="rId3">
            <a:alphaModFix/>
          </a:blip>
          <a:srcRect b="0" l="39583" r="25556" t="0"/>
          <a:stretch/>
        </p:blipFill>
        <p:spPr>
          <a:xfrm>
            <a:off x="4677225" y="877625"/>
            <a:ext cx="2992309" cy="5556074"/>
          </a:xfrm>
          <a:prstGeom prst="rect">
            <a:avLst/>
          </a:prstGeom>
          <a:noFill/>
          <a:ln>
            <a:noFill/>
          </a:ln>
        </p:spPr>
      </p:pic>
      <p:sp>
        <p:nvSpPr>
          <p:cNvPr id="124" name="Google Shape;124;p25"/>
          <p:cNvSpPr txBox="1"/>
          <p:nvPr/>
        </p:nvSpPr>
        <p:spPr>
          <a:xfrm>
            <a:off x="2318900" y="2022875"/>
            <a:ext cx="24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User inputs values</a:t>
            </a:r>
            <a:endParaRPr/>
          </a:p>
        </p:txBody>
      </p:sp>
      <p:sp>
        <p:nvSpPr>
          <p:cNvPr id="125" name="Google Shape;125;p25"/>
          <p:cNvSpPr txBox="1"/>
          <p:nvPr/>
        </p:nvSpPr>
        <p:spPr>
          <a:xfrm>
            <a:off x="7849175" y="3990925"/>
            <a:ext cx="24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Submit form</a:t>
            </a:r>
            <a:endParaRPr/>
          </a:p>
        </p:txBody>
      </p:sp>
      <p:sp>
        <p:nvSpPr>
          <p:cNvPr id="126" name="Google Shape;126;p25"/>
          <p:cNvSpPr txBox="1"/>
          <p:nvPr/>
        </p:nvSpPr>
        <p:spPr>
          <a:xfrm>
            <a:off x="2564500" y="5278100"/>
            <a:ext cx="247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User inputs displayed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Stroke Probability</a:t>
            </a:r>
            <a:endParaRPr/>
          </a:p>
        </p:txBody>
      </p:sp>
      <p:cxnSp>
        <p:nvCxnSpPr>
          <p:cNvPr id="127" name="Google Shape;127;p25"/>
          <p:cNvCxnSpPr/>
          <p:nvPr/>
        </p:nvCxnSpPr>
        <p:spPr>
          <a:xfrm flipH="1" rot="10800000">
            <a:off x="3990225" y="1746500"/>
            <a:ext cx="894300" cy="510300"/>
          </a:xfrm>
          <a:prstGeom prst="straightConnector1">
            <a:avLst/>
          </a:prstGeom>
          <a:noFill/>
          <a:ln cap="flat" cmpd="sng" w="38100">
            <a:solidFill>
              <a:srgbClr val="FF0000"/>
            </a:solidFill>
            <a:prstDash val="solid"/>
            <a:round/>
            <a:headEnd len="med" w="med" type="none"/>
            <a:tailEnd len="med" w="med" type="triangle"/>
          </a:ln>
        </p:spPr>
      </p:cxnSp>
      <p:cxnSp>
        <p:nvCxnSpPr>
          <p:cNvPr id="128" name="Google Shape;128;p25"/>
          <p:cNvCxnSpPr/>
          <p:nvPr/>
        </p:nvCxnSpPr>
        <p:spPr>
          <a:xfrm flipH="1" rot="10800000">
            <a:off x="4418925" y="4756275"/>
            <a:ext cx="574200" cy="711900"/>
          </a:xfrm>
          <a:prstGeom prst="straightConnector1">
            <a:avLst/>
          </a:prstGeom>
          <a:noFill/>
          <a:ln cap="flat" cmpd="sng" w="38100">
            <a:solidFill>
              <a:srgbClr val="FF0000"/>
            </a:solidFill>
            <a:prstDash val="solid"/>
            <a:round/>
            <a:headEnd len="med" w="med" type="none"/>
            <a:tailEnd len="med" w="med" type="triangle"/>
          </a:ln>
        </p:spPr>
      </p:cxnSp>
      <p:cxnSp>
        <p:nvCxnSpPr>
          <p:cNvPr id="129" name="Google Shape;129;p25"/>
          <p:cNvCxnSpPr/>
          <p:nvPr/>
        </p:nvCxnSpPr>
        <p:spPr>
          <a:xfrm>
            <a:off x="4150275" y="5946200"/>
            <a:ext cx="832800" cy="122400"/>
          </a:xfrm>
          <a:prstGeom prst="straightConnector1">
            <a:avLst/>
          </a:prstGeom>
          <a:noFill/>
          <a:ln cap="flat" cmpd="sng" w="38100">
            <a:solidFill>
              <a:srgbClr val="FF0000"/>
            </a:solidFill>
            <a:prstDash val="solid"/>
            <a:round/>
            <a:headEnd len="med" w="med" type="none"/>
            <a:tailEnd len="med" w="med" type="triangle"/>
          </a:ln>
        </p:spPr>
      </p:cxnSp>
      <p:cxnSp>
        <p:nvCxnSpPr>
          <p:cNvPr id="130" name="Google Shape;130;p25"/>
          <p:cNvCxnSpPr/>
          <p:nvPr/>
        </p:nvCxnSpPr>
        <p:spPr>
          <a:xfrm flipH="1">
            <a:off x="5585075" y="4204025"/>
            <a:ext cx="2264100" cy="29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p:nvPr/>
        </p:nvSpPr>
        <p:spPr>
          <a:xfrm>
            <a:off x="609600" y="660525"/>
            <a:ext cx="9988200" cy="11844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lang="en-US" sz="6105">
                <a:solidFill>
                  <a:srgbClr val="069FEC"/>
                </a:solidFill>
                <a:latin typeface="Calibri"/>
                <a:ea typeface="Calibri"/>
                <a:cs typeface="Calibri"/>
                <a:sym typeface="Calibri"/>
              </a:rPr>
              <a:t>Calculator Code</a:t>
            </a:r>
            <a:endParaRPr sz="6105">
              <a:solidFill>
                <a:srgbClr val="069FEC"/>
              </a:solidFill>
              <a:latin typeface="Calibri"/>
              <a:ea typeface="Calibri"/>
              <a:cs typeface="Calibri"/>
              <a:sym typeface="Calibri"/>
            </a:endParaRPr>
          </a:p>
        </p:txBody>
      </p:sp>
      <p:pic>
        <p:nvPicPr>
          <p:cNvPr id="136" name="Google Shape;136;p26"/>
          <p:cNvPicPr preferRelativeResize="0"/>
          <p:nvPr/>
        </p:nvPicPr>
        <p:blipFill>
          <a:blip r:embed="rId3">
            <a:alphaModFix/>
          </a:blip>
          <a:stretch>
            <a:fillRect/>
          </a:stretch>
        </p:blipFill>
        <p:spPr>
          <a:xfrm>
            <a:off x="6193700" y="769400"/>
            <a:ext cx="2476500" cy="485775"/>
          </a:xfrm>
          <a:prstGeom prst="rect">
            <a:avLst/>
          </a:prstGeom>
          <a:noFill/>
          <a:ln>
            <a:noFill/>
          </a:ln>
        </p:spPr>
      </p:pic>
      <p:pic>
        <p:nvPicPr>
          <p:cNvPr id="137" name="Google Shape;137;p26"/>
          <p:cNvPicPr preferRelativeResize="0"/>
          <p:nvPr/>
        </p:nvPicPr>
        <p:blipFill rotWithShape="1">
          <a:blip r:embed="rId4">
            <a:alphaModFix/>
          </a:blip>
          <a:srcRect b="18166" l="0" r="0" t="0"/>
          <a:stretch/>
        </p:blipFill>
        <p:spPr>
          <a:xfrm>
            <a:off x="6301963" y="1558925"/>
            <a:ext cx="3016425" cy="3740150"/>
          </a:xfrm>
          <a:prstGeom prst="rect">
            <a:avLst/>
          </a:prstGeom>
          <a:noFill/>
          <a:ln>
            <a:noFill/>
          </a:ln>
        </p:spPr>
      </p:pic>
      <p:pic>
        <p:nvPicPr>
          <p:cNvPr id="138" name="Google Shape;138;p26"/>
          <p:cNvPicPr preferRelativeResize="0"/>
          <p:nvPr/>
        </p:nvPicPr>
        <p:blipFill>
          <a:blip r:embed="rId5">
            <a:alphaModFix/>
          </a:blip>
          <a:stretch>
            <a:fillRect/>
          </a:stretch>
        </p:blipFill>
        <p:spPr>
          <a:xfrm>
            <a:off x="8756975" y="824075"/>
            <a:ext cx="3169527" cy="2165250"/>
          </a:xfrm>
          <a:prstGeom prst="rect">
            <a:avLst/>
          </a:prstGeom>
          <a:noFill/>
          <a:ln>
            <a:noFill/>
          </a:ln>
        </p:spPr>
      </p:pic>
      <p:pic>
        <p:nvPicPr>
          <p:cNvPr id="139" name="Google Shape;139;p26"/>
          <p:cNvPicPr preferRelativeResize="0"/>
          <p:nvPr/>
        </p:nvPicPr>
        <p:blipFill>
          <a:blip r:embed="rId6">
            <a:alphaModFix/>
          </a:blip>
          <a:stretch>
            <a:fillRect/>
          </a:stretch>
        </p:blipFill>
        <p:spPr>
          <a:xfrm>
            <a:off x="296225" y="4129260"/>
            <a:ext cx="3169525" cy="2407816"/>
          </a:xfrm>
          <a:prstGeom prst="rect">
            <a:avLst/>
          </a:prstGeom>
          <a:noFill/>
          <a:ln>
            <a:noFill/>
          </a:ln>
        </p:spPr>
      </p:pic>
      <p:pic>
        <p:nvPicPr>
          <p:cNvPr id="140" name="Google Shape;140;p26"/>
          <p:cNvPicPr preferRelativeResize="0"/>
          <p:nvPr/>
        </p:nvPicPr>
        <p:blipFill rotWithShape="1">
          <a:blip r:embed="rId7">
            <a:alphaModFix/>
          </a:blip>
          <a:srcRect b="31968" l="0" r="0" t="0"/>
          <a:stretch/>
        </p:blipFill>
        <p:spPr>
          <a:xfrm>
            <a:off x="3285563" y="4195683"/>
            <a:ext cx="3016425" cy="1715004"/>
          </a:xfrm>
          <a:prstGeom prst="rect">
            <a:avLst/>
          </a:prstGeom>
          <a:noFill/>
          <a:ln>
            <a:noFill/>
          </a:ln>
        </p:spPr>
      </p:pic>
      <p:sp>
        <p:nvSpPr>
          <p:cNvPr id="141" name="Google Shape;141;p26"/>
          <p:cNvSpPr/>
          <p:nvPr/>
        </p:nvSpPr>
        <p:spPr>
          <a:xfrm>
            <a:off x="392500" y="1756125"/>
            <a:ext cx="5000700" cy="1766700"/>
          </a:xfrm>
          <a:prstGeom prst="rect">
            <a:avLst/>
          </a:prstGeom>
          <a:noFill/>
          <a:ln>
            <a:noFill/>
          </a:ln>
        </p:spPr>
        <p:txBody>
          <a:bodyPr anchorCtr="0" anchor="t" bIns="38100" lIns="38100" spcFirstLastPara="1" rIns="38100" wrap="square" tIns="38100">
            <a:noAutofit/>
          </a:bodyPr>
          <a:lstStyle/>
          <a:p>
            <a:pPr indent="-330200" lvl="0" marL="457200" marR="0" rtl="0" algn="just">
              <a:spcBef>
                <a:spcPts val="0"/>
              </a:spcBef>
              <a:spcAft>
                <a:spcPts val="0"/>
              </a:spcAft>
              <a:buSzPts val="1600"/>
              <a:buChar char="●"/>
            </a:pPr>
            <a:r>
              <a:rPr lang="en-US" sz="1600"/>
              <a:t>loaded .pkl model file</a:t>
            </a:r>
            <a:endParaRPr sz="1600"/>
          </a:p>
          <a:p>
            <a:pPr indent="-330200" lvl="0" marL="457200" marR="0" rtl="0" algn="just">
              <a:spcBef>
                <a:spcPts val="0"/>
              </a:spcBef>
              <a:spcAft>
                <a:spcPts val="0"/>
              </a:spcAft>
              <a:buSzPts val="1600"/>
              <a:buChar char="●"/>
            </a:pPr>
            <a:r>
              <a:rPr lang="en-US" sz="1600"/>
              <a:t>[‘Get’,’Post’] method was used to retrieve user selected inputs defined on calculator.html</a:t>
            </a:r>
            <a:endParaRPr sz="1600"/>
          </a:p>
          <a:p>
            <a:pPr indent="-330200" lvl="0" marL="457200" marR="0" rtl="0" algn="just">
              <a:spcBef>
                <a:spcPts val="0"/>
              </a:spcBef>
              <a:spcAft>
                <a:spcPts val="0"/>
              </a:spcAft>
              <a:buSzPts val="1600"/>
              <a:buChar char="●"/>
            </a:pPr>
            <a:r>
              <a:rPr lang="en-US" sz="1600"/>
              <a:t>Predict_proba for our prediction model</a:t>
            </a:r>
            <a:endParaRPr sz="1600"/>
          </a:p>
          <a:p>
            <a:pPr indent="-330200" lvl="0" marL="457200" marR="0" rtl="0" algn="just">
              <a:spcBef>
                <a:spcPts val="0"/>
              </a:spcBef>
              <a:spcAft>
                <a:spcPts val="0"/>
              </a:spcAft>
              <a:buSzPts val="1600"/>
              <a:buChar char="●"/>
            </a:pPr>
            <a:r>
              <a:rPr lang="en-US" sz="1600"/>
              <a:t>Created a dictionary of user’s inputs to call via render_template along with our prediction</a:t>
            </a:r>
            <a:endParaRPr sz="1600"/>
          </a:p>
          <a:p>
            <a:pPr indent="0" lvl="0" marL="457200" marR="0" rtl="0" algn="just">
              <a:spcBef>
                <a:spcPts val="0"/>
              </a:spcBef>
              <a:spcAft>
                <a:spcPts val="0"/>
              </a:spcAft>
              <a:buNone/>
            </a:pPr>
            <a:r>
              <a:t/>
            </a:r>
            <a:endParaRPr sz="1600"/>
          </a:p>
        </p:txBody>
      </p:sp>
      <p:sp>
        <p:nvSpPr>
          <p:cNvPr id="142" name="Google Shape;142;p26"/>
          <p:cNvSpPr/>
          <p:nvPr/>
        </p:nvSpPr>
        <p:spPr>
          <a:xfrm>
            <a:off x="6137650" y="276300"/>
            <a:ext cx="5881200" cy="5141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txBox="1"/>
          <p:nvPr/>
        </p:nvSpPr>
        <p:spPr>
          <a:xfrm>
            <a:off x="6301975" y="331475"/>
            <a:ext cx="265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Python</a:t>
            </a:r>
            <a:endParaRPr b="1" sz="2000">
              <a:latin typeface="Calibri"/>
              <a:ea typeface="Calibri"/>
              <a:cs typeface="Calibri"/>
              <a:sym typeface="Calibri"/>
            </a:endParaRPr>
          </a:p>
        </p:txBody>
      </p:sp>
      <p:sp>
        <p:nvSpPr>
          <p:cNvPr id="144" name="Google Shape;144;p26"/>
          <p:cNvSpPr/>
          <p:nvPr/>
        </p:nvSpPr>
        <p:spPr>
          <a:xfrm>
            <a:off x="256450" y="3429000"/>
            <a:ext cx="5881200" cy="327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txBox="1"/>
          <p:nvPr/>
        </p:nvSpPr>
        <p:spPr>
          <a:xfrm>
            <a:off x="474600" y="3579738"/>
            <a:ext cx="265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HTML</a:t>
            </a:r>
            <a:endParaRPr b="1" sz="2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